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notesMasterIdLst>
    <p:notesMasterId r:id="rId33"/>
  </p:notesMasterIdLst>
  <p:sldIdLst>
    <p:sldId id="256" r:id="rId5"/>
    <p:sldId id="337" r:id="rId6"/>
    <p:sldId id="342" r:id="rId7"/>
    <p:sldId id="304" r:id="rId8"/>
    <p:sldId id="338" r:id="rId9"/>
    <p:sldId id="330" r:id="rId10"/>
    <p:sldId id="316" r:id="rId11"/>
    <p:sldId id="280" r:id="rId12"/>
    <p:sldId id="266" r:id="rId13"/>
    <p:sldId id="299" r:id="rId14"/>
    <p:sldId id="329" r:id="rId15"/>
    <p:sldId id="344" r:id="rId16"/>
    <p:sldId id="300" r:id="rId17"/>
    <p:sldId id="289" r:id="rId18"/>
    <p:sldId id="282" r:id="rId19"/>
    <p:sldId id="277" r:id="rId20"/>
    <p:sldId id="274" r:id="rId21"/>
    <p:sldId id="275" r:id="rId22"/>
    <p:sldId id="276" r:id="rId23"/>
    <p:sldId id="278" r:id="rId24"/>
    <p:sldId id="272" r:id="rId25"/>
    <p:sldId id="296" r:id="rId26"/>
    <p:sldId id="284" r:id="rId27"/>
    <p:sldId id="290" r:id="rId28"/>
    <p:sldId id="292" r:id="rId29"/>
    <p:sldId id="322" r:id="rId30"/>
    <p:sldId id="303" r:id="rId31"/>
    <p:sldId id="315"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300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07" d="100"/>
          <a:sy n="107" d="100"/>
        </p:scale>
        <p:origin x="55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905A30-BEE5-459E-ADCC-D5985A1AC120}" type="doc">
      <dgm:prSet loTypeId="urn:microsoft.com/office/officeart/2005/8/layout/process1" loCatId="process" qsTypeId="urn:microsoft.com/office/officeart/2005/8/quickstyle/simple1" qsCatId="simple" csTypeId="urn:microsoft.com/office/officeart/2005/8/colors/accent1_2" csCatId="accent1" phldr="1"/>
      <dgm:spPr/>
    </dgm:pt>
    <dgm:pt modelId="{3E1CC496-A787-49D5-944E-6B7C9DA6158C}">
      <dgm:prSet phldrT="[Text]"/>
      <dgm:spPr/>
      <dgm:t>
        <a:bodyPr/>
        <a:lstStyle/>
        <a:p>
          <a:r>
            <a:rPr lang="en-US" dirty="0"/>
            <a:t>Applicant applies for licence and notifies public</a:t>
          </a:r>
          <a:endParaRPr lang="en-NZ" dirty="0"/>
        </a:p>
      </dgm:t>
    </dgm:pt>
    <dgm:pt modelId="{A010AB0A-ED17-4377-A965-9FA3A17767C1}" type="parTrans" cxnId="{D5817590-E5A1-47FE-9AF3-F180C11C1BAA}">
      <dgm:prSet/>
      <dgm:spPr/>
      <dgm:t>
        <a:bodyPr/>
        <a:lstStyle/>
        <a:p>
          <a:endParaRPr lang="en-NZ"/>
        </a:p>
      </dgm:t>
    </dgm:pt>
    <dgm:pt modelId="{4EE642B4-E91B-4B7F-804F-199C42E482FA}" type="sibTrans" cxnId="{D5817590-E5A1-47FE-9AF3-F180C11C1BAA}">
      <dgm:prSet/>
      <dgm:spPr/>
      <dgm:t>
        <a:bodyPr/>
        <a:lstStyle/>
        <a:p>
          <a:endParaRPr lang="en-NZ"/>
        </a:p>
      </dgm:t>
    </dgm:pt>
    <dgm:pt modelId="{7E2C96F0-728F-44C2-AB2F-5C56B6AD4609}">
      <dgm:prSet phldrT="[Text]"/>
      <dgm:spPr>
        <a:solidFill>
          <a:srgbClr val="92D050"/>
        </a:solidFill>
      </dgm:spPr>
      <dgm:t>
        <a:bodyPr/>
        <a:lstStyle/>
        <a:p>
          <a:r>
            <a:rPr lang="en-US" dirty="0"/>
            <a:t>Community has 25 working days to lodge Objection</a:t>
          </a:r>
          <a:endParaRPr lang="en-NZ" dirty="0"/>
        </a:p>
      </dgm:t>
    </dgm:pt>
    <dgm:pt modelId="{D4F79E21-2A06-4140-9080-FC6573701C30}" type="parTrans" cxnId="{CAF53C5D-904D-4B4C-95F6-604E3F6020CA}">
      <dgm:prSet/>
      <dgm:spPr/>
      <dgm:t>
        <a:bodyPr/>
        <a:lstStyle/>
        <a:p>
          <a:endParaRPr lang="en-NZ"/>
        </a:p>
      </dgm:t>
    </dgm:pt>
    <dgm:pt modelId="{A65100E4-1F6C-44CF-8F05-401E0615A843}" type="sibTrans" cxnId="{CAF53C5D-904D-4B4C-95F6-604E3F6020CA}">
      <dgm:prSet/>
      <dgm:spPr/>
      <dgm:t>
        <a:bodyPr/>
        <a:lstStyle/>
        <a:p>
          <a:endParaRPr lang="en-NZ"/>
        </a:p>
      </dgm:t>
    </dgm:pt>
    <dgm:pt modelId="{A31247AC-E602-411B-9FA9-4284A6B8A5E0}">
      <dgm:prSet phldrT="[Text]"/>
      <dgm:spPr>
        <a:solidFill>
          <a:srgbClr val="00B0F0"/>
        </a:solidFill>
      </dgm:spPr>
      <dgm:t>
        <a:bodyPr/>
        <a:lstStyle/>
        <a:p>
          <a:r>
            <a:rPr lang="en-US" dirty="0"/>
            <a:t>Evidence filed</a:t>
          </a:r>
          <a:endParaRPr lang="en-NZ" dirty="0"/>
        </a:p>
      </dgm:t>
    </dgm:pt>
    <dgm:pt modelId="{C18FB127-51B6-42F1-9C4B-755B8E12E8DF}" type="parTrans" cxnId="{D8D73423-372E-45CC-84C2-357CEA0D8E00}">
      <dgm:prSet/>
      <dgm:spPr/>
      <dgm:t>
        <a:bodyPr/>
        <a:lstStyle/>
        <a:p>
          <a:endParaRPr lang="en-NZ"/>
        </a:p>
      </dgm:t>
    </dgm:pt>
    <dgm:pt modelId="{F4F97F9A-DA1D-4440-8E99-9165815511A6}" type="sibTrans" cxnId="{D8D73423-372E-45CC-84C2-357CEA0D8E00}">
      <dgm:prSet/>
      <dgm:spPr/>
      <dgm:t>
        <a:bodyPr/>
        <a:lstStyle/>
        <a:p>
          <a:endParaRPr lang="en-NZ"/>
        </a:p>
      </dgm:t>
    </dgm:pt>
    <dgm:pt modelId="{21314BC1-D84B-4D60-8F0D-656472F4761C}">
      <dgm:prSet phldrT="[Text]"/>
      <dgm:spPr>
        <a:solidFill>
          <a:srgbClr val="00B0F0"/>
        </a:solidFill>
      </dgm:spPr>
      <dgm:t>
        <a:bodyPr/>
        <a:lstStyle/>
        <a:p>
          <a:r>
            <a:rPr lang="en-US" dirty="0"/>
            <a:t>Hearing is held</a:t>
          </a:r>
          <a:endParaRPr lang="en-NZ" dirty="0"/>
        </a:p>
      </dgm:t>
    </dgm:pt>
    <dgm:pt modelId="{2EE21AB3-CB9E-47AC-8A24-728FE461D626}" type="parTrans" cxnId="{CD2FE1BF-0DCC-4E46-AA2F-53E90E2B9563}">
      <dgm:prSet/>
      <dgm:spPr/>
      <dgm:t>
        <a:bodyPr/>
        <a:lstStyle/>
        <a:p>
          <a:endParaRPr lang="en-NZ"/>
        </a:p>
      </dgm:t>
    </dgm:pt>
    <dgm:pt modelId="{A0E86A19-BCF9-4F1A-84E2-0EDE9CB03F21}" type="sibTrans" cxnId="{CD2FE1BF-0DCC-4E46-AA2F-53E90E2B9563}">
      <dgm:prSet/>
      <dgm:spPr/>
      <dgm:t>
        <a:bodyPr/>
        <a:lstStyle/>
        <a:p>
          <a:endParaRPr lang="en-NZ"/>
        </a:p>
      </dgm:t>
    </dgm:pt>
    <dgm:pt modelId="{FB6CB542-665E-4353-890C-BE666EEB64EE}">
      <dgm:prSet phldrT="[Text]"/>
      <dgm:spPr/>
      <dgm:t>
        <a:bodyPr/>
        <a:lstStyle/>
        <a:p>
          <a:r>
            <a:rPr lang="en-US" dirty="0"/>
            <a:t>Notification is by a sign on the premises and notification in the local newspaper classifieds or Council website</a:t>
          </a:r>
          <a:endParaRPr lang="en-NZ" dirty="0"/>
        </a:p>
      </dgm:t>
    </dgm:pt>
    <dgm:pt modelId="{2175340D-C5AA-4459-9E9D-133971AFDEE0}" type="parTrans" cxnId="{D66EF0E6-B9FF-4C3F-B8EE-4004688992DA}">
      <dgm:prSet/>
      <dgm:spPr/>
      <dgm:t>
        <a:bodyPr/>
        <a:lstStyle/>
        <a:p>
          <a:endParaRPr lang="en-NZ"/>
        </a:p>
      </dgm:t>
    </dgm:pt>
    <dgm:pt modelId="{EF500742-66D5-4FB7-B961-6623ECE34706}" type="sibTrans" cxnId="{D66EF0E6-B9FF-4C3F-B8EE-4004688992DA}">
      <dgm:prSet/>
      <dgm:spPr/>
      <dgm:t>
        <a:bodyPr/>
        <a:lstStyle/>
        <a:p>
          <a:endParaRPr lang="en-NZ"/>
        </a:p>
      </dgm:t>
    </dgm:pt>
    <dgm:pt modelId="{03103D4C-2168-4EF6-B4CD-E9957085F077}">
      <dgm:prSet phldrT="[Text]"/>
      <dgm:spPr>
        <a:solidFill>
          <a:srgbClr val="0070C0"/>
        </a:solidFill>
      </dgm:spPr>
      <dgm:t>
        <a:bodyPr/>
        <a:lstStyle/>
        <a:p>
          <a:r>
            <a:rPr lang="en-US" dirty="0"/>
            <a:t>Reporting Agencies make enquiries on application and/or file reports</a:t>
          </a:r>
          <a:endParaRPr lang="en-NZ" dirty="0"/>
        </a:p>
      </dgm:t>
    </dgm:pt>
    <dgm:pt modelId="{92B1F527-E100-4D78-B46E-097C82D47215}" type="parTrans" cxnId="{4CF0B4B6-0793-4979-8A3F-6CD803F5D64C}">
      <dgm:prSet/>
      <dgm:spPr/>
      <dgm:t>
        <a:bodyPr/>
        <a:lstStyle/>
        <a:p>
          <a:endParaRPr lang="en-NZ"/>
        </a:p>
      </dgm:t>
    </dgm:pt>
    <dgm:pt modelId="{8A42F88A-1F31-4FA1-8047-6BAB3E1326DD}" type="sibTrans" cxnId="{4CF0B4B6-0793-4979-8A3F-6CD803F5D64C}">
      <dgm:prSet/>
      <dgm:spPr/>
      <dgm:t>
        <a:bodyPr/>
        <a:lstStyle/>
        <a:p>
          <a:endParaRPr lang="en-NZ"/>
        </a:p>
      </dgm:t>
    </dgm:pt>
    <dgm:pt modelId="{036AF96F-2543-42F8-B86A-7DC569F50C77}">
      <dgm:prSet phldrT="[Text]"/>
      <dgm:spPr>
        <a:solidFill>
          <a:srgbClr val="00B0F0"/>
        </a:solidFill>
      </dgm:spPr>
      <dgm:t>
        <a:bodyPr/>
        <a:lstStyle/>
        <a:p>
          <a:r>
            <a:rPr lang="en-US" dirty="0"/>
            <a:t>DLC will reserve decision on the day and later advise parties of decision and any conditions</a:t>
          </a:r>
          <a:endParaRPr lang="en-NZ" dirty="0"/>
        </a:p>
      </dgm:t>
    </dgm:pt>
    <dgm:pt modelId="{424A8C75-135D-48BC-A1BF-D80E829DAE51}" type="parTrans" cxnId="{6B1EA405-CA05-46DA-AAAC-95EEE6A2EBDB}">
      <dgm:prSet/>
      <dgm:spPr/>
      <dgm:t>
        <a:bodyPr/>
        <a:lstStyle/>
        <a:p>
          <a:endParaRPr lang="en-NZ"/>
        </a:p>
      </dgm:t>
    </dgm:pt>
    <dgm:pt modelId="{46E11AB4-6A04-4D6B-98FA-B5A3F3BA5FA8}" type="sibTrans" cxnId="{6B1EA405-CA05-46DA-AAAC-95EEE6A2EBDB}">
      <dgm:prSet/>
      <dgm:spPr/>
      <dgm:t>
        <a:bodyPr/>
        <a:lstStyle/>
        <a:p>
          <a:endParaRPr lang="en-NZ"/>
        </a:p>
      </dgm:t>
    </dgm:pt>
    <dgm:pt modelId="{A0585F5A-DF1A-4713-98C6-EFD5F4BCF430}">
      <dgm:prSet phldrT="[Text]"/>
      <dgm:spPr>
        <a:solidFill>
          <a:srgbClr val="00B0F0"/>
        </a:solidFill>
      </dgm:spPr>
      <dgm:t>
        <a:bodyPr/>
        <a:lstStyle/>
        <a:p>
          <a:r>
            <a:rPr lang="en-US" dirty="0"/>
            <a:t>Objectors must appear at Hearing for evidence to be given weight and considered</a:t>
          </a:r>
          <a:endParaRPr lang="en-NZ" dirty="0"/>
        </a:p>
      </dgm:t>
    </dgm:pt>
    <dgm:pt modelId="{78F32675-3EDC-4CE2-A2FB-7075592421F5}" type="parTrans" cxnId="{9B53AC67-5575-4B33-98CA-CCFA9A97EE93}">
      <dgm:prSet/>
      <dgm:spPr/>
      <dgm:t>
        <a:bodyPr/>
        <a:lstStyle/>
        <a:p>
          <a:endParaRPr lang="en-NZ"/>
        </a:p>
      </dgm:t>
    </dgm:pt>
    <dgm:pt modelId="{D91C093D-8D59-4767-884E-6A18FE93E4A5}" type="sibTrans" cxnId="{9B53AC67-5575-4B33-98CA-CCFA9A97EE93}">
      <dgm:prSet/>
      <dgm:spPr/>
      <dgm:t>
        <a:bodyPr/>
        <a:lstStyle/>
        <a:p>
          <a:endParaRPr lang="en-NZ"/>
        </a:p>
      </dgm:t>
    </dgm:pt>
    <dgm:pt modelId="{A35689D0-9172-405C-802A-F970BD4F7B75}" type="pres">
      <dgm:prSet presAssocID="{3F905A30-BEE5-459E-ADCC-D5985A1AC120}" presName="Name0" presStyleCnt="0">
        <dgm:presLayoutVars>
          <dgm:dir/>
          <dgm:resizeHandles val="exact"/>
        </dgm:presLayoutVars>
      </dgm:prSet>
      <dgm:spPr/>
    </dgm:pt>
    <dgm:pt modelId="{C6D80309-088E-45E5-B8BF-142F2F5AB858}" type="pres">
      <dgm:prSet presAssocID="{3E1CC496-A787-49D5-944E-6B7C9DA6158C}" presName="node" presStyleLbl="node1" presStyleIdx="0" presStyleCnt="5">
        <dgm:presLayoutVars>
          <dgm:bulletEnabled val="1"/>
        </dgm:presLayoutVars>
      </dgm:prSet>
      <dgm:spPr/>
    </dgm:pt>
    <dgm:pt modelId="{8156CD48-B381-4A46-B5AB-76B03D5EE2CD}" type="pres">
      <dgm:prSet presAssocID="{4EE642B4-E91B-4B7F-804F-199C42E482FA}" presName="sibTrans" presStyleLbl="sibTrans2D1" presStyleIdx="0" presStyleCnt="4"/>
      <dgm:spPr/>
    </dgm:pt>
    <dgm:pt modelId="{F5B83BC1-3040-475D-AFF2-18CC2F0FABFF}" type="pres">
      <dgm:prSet presAssocID="{4EE642B4-E91B-4B7F-804F-199C42E482FA}" presName="connectorText" presStyleLbl="sibTrans2D1" presStyleIdx="0" presStyleCnt="4"/>
      <dgm:spPr/>
    </dgm:pt>
    <dgm:pt modelId="{35ACD2F9-9E55-4DC1-8CFE-DA6DA7E8033D}" type="pres">
      <dgm:prSet presAssocID="{7E2C96F0-728F-44C2-AB2F-5C56B6AD4609}" presName="node" presStyleLbl="node1" presStyleIdx="1" presStyleCnt="5">
        <dgm:presLayoutVars>
          <dgm:bulletEnabled val="1"/>
        </dgm:presLayoutVars>
      </dgm:prSet>
      <dgm:spPr/>
    </dgm:pt>
    <dgm:pt modelId="{77DB02D5-D9BC-42B6-963B-CC6D76F9969F}" type="pres">
      <dgm:prSet presAssocID="{A65100E4-1F6C-44CF-8F05-401E0615A843}" presName="sibTrans" presStyleLbl="sibTrans2D1" presStyleIdx="1" presStyleCnt="4"/>
      <dgm:spPr/>
    </dgm:pt>
    <dgm:pt modelId="{7779E7F7-FEB0-4CCE-A55D-A57B649C5370}" type="pres">
      <dgm:prSet presAssocID="{A65100E4-1F6C-44CF-8F05-401E0615A843}" presName="connectorText" presStyleLbl="sibTrans2D1" presStyleIdx="1" presStyleCnt="4"/>
      <dgm:spPr/>
    </dgm:pt>
    <dgm:pt modelId="{27C8D873-BEBB-402B-8C3B-3B65481D3F38}" type="pres">
      <dgm:prSet presAssocID="{03103D4C-2168-4EF6-B4CD-E9957085F077}" presName="node" presStyleLbl="node1" presStyleIdx="2" presStyleCnt="5">
        <dgm:presLayoutVars>
          <dgm:bulletEnabled val="1"/>
        </dgm:presLayoutVars>
      </dgm:prSet>
      <dgm:spPr/>
    </dgm:pt>
    <dgm:pt modelId="{4FD0E458-581F-472A-AE6A-EBCCEC338E63}" type="pres">
      <dgm:prSet presAssocID="{8A42F88A-1F31-4FA1-8047-6BAB3E1326DD}" presName="sibTrans" presStyleLbl="sibTrans2D1" presStyleIdx="2" presStyleCnt="4"/>
      <dgm:spPr/>
    </dgm:pt>
    <dgm:pt modelId="{4E266F2B-7B70-48B6-807C-A38BE64F4252}" type="pres">
      <dgm:prSet presAssocID="{8A42F88A-1F31-4FA1-8047-6BAB3E1326DD}" presName="connectorText" presStyleLbl="sibTrans2D1" presStyleIdx="2" presStyleCnt="4"/>
      <dgm:spPr/>
    </dgm:pt>
    <dgm:pt modelId="{46A566A3-106E-4B01-9433-DFF61116F2C4}" type="pres">
      <dgm:prSet presAssocID="{A31247AC-E602-411B-9FA9-4284A6B8A5E0}" presName="node" presStyleLbl="node1" presStyleIdx="3" presStyleCnt="5">
        <dgm:presLayoutVars>
          <dgm:bulletEnabled val="1"/>
        </dgm:presLayoutVars>
      </dgm:prSet>
      <dgm:spPr/>
    </dgm:pt>
    <dgm:pt modelId="{AC27DC52-B523-40BF-A47A-9A85063F1BF0}" type="pres">
      <dgm:prSet presAssocID="{F4F97F9A-DA1D-4440-8E99-9165815511A6}" presName="sibTrans" presStyleLbl="sibTrans2D1" presStyleIdx="3" presStyleCnt="4"/>
      <dgm:spPr/>
    </dgm:pt>
    <dgm:pt modelId="{E974F7DC-619B-4E0B-A244-F0D4E79862D5}" type="pres">
      <dgm:prSet presAssocID="{F4F97F9A-DA1D-4440-8E99-9165815511A6}" presName="connectorText" presStyleLbl="sibTrans2D1" presStyleIdx="3" presStyleCnt="4"/>
      <dgm:spPr/>
    </dgm:pt>
    <dgm:pt modelId="{D337B9C5-47E6-4044-A4BB-476A482ADE28}" type="pres">
      <dgm:prSet presAssocID="{21314BC1-D84B-4D60-8F0D-656472F4761C}" presName="node" presStyleLbl="node1" presStyleIdx="4" presStyleCnt="5">
        <dgm:presLayoutVars>
          <dgm:bulletEnabled val="1"/>
        </dgm:presLayoutVars>
      </dgm:prSet>
      <dgm:spPr/>
    </dgm:pt>
  </dgm:ptLst>
  <dgm:cxnLst>
    <dgm:cxn modelId="{6B1EA405-CA05-46DA-AAAC-95EEE6A2EBDB}" srcId="{21314BC1-D84B-4D60-8F0D-656472F4761C}" destId="{036AF96F-2543-42F8-B86A-7DC569F50C77}" srcOrd="1" destOrd="0" parTransId="{424A8C75-135D-48BC-A1BF-D80E829DAE51}" sibTransId="{46E11AB4-6A04-4D6B-98FA-B5A3F3BA5FA8}"/>
    <dgm:cxn modelId="{4BC9B00F-141F-4BC6-8B29-FB376F19EA84}" type="presOf" srcId="{A31247AC-E602-411B-9FA9-4284A6B8A5E0}" destId="{46A566A3-106E-4B01-9433-DFF61116F2C4}" srcOrd="0" destOrd="0" presId="urn:microsoft.com/office/officeart/2005/8/layout/process1"/>
    <dgm:cxn modelId="{3D5BBD20-EDC2-41F4-B192-C938275F5140}" type="presOf" srcId="{21314BC1-D84B-4D60-8F0D-656472F4761C}" destId="{D337B9C5-47E6-4044-A4BB-476A482ADE28}" srcOrd="0" destOrd="0" presId="urn:microsoft.com/office/officeart/2005/8/layout/process1"/>
    <dgm:cxn modelId="{D8D73423-372E-45CC-84C2-357CEA0D8E00}" srcId="{3F905A30-BEE5-459E-ADCC-D5985A1AC120}" destId="{A31247AC-E602-411B-9FA9-4284A6B8A5E0}" srcOrd="3" destOrd="0" parTransId="{C18FB127-51B6-42F1-9C4B-755B8E12E8DF}" sibTransId="{F4F97F9A-DA1D-4440-8E99-9165815511A6}"/>
    <dgm:cxn modelId="{E54E5F24-D764-41DC-891D-B05DF4C3D928}" type="presOf" srcId="{A65100E4-1F6C-44CF-8F05-401E0615A843}" destId="{77DB02D5-D9BC-42B6-963B-CC6D76F9969F}" srcOrd="0" destOrd="0" presId="urn:microsoft.com/office/officeart/2005/8/layout/process1"/>
    <dgm:cxn modelId="{0C97FC26-AA29-4C56-8D5B-972FE2B98FC8}" type="presOf" srcId="{A0585F5A-DF1A-4713-98C6-EFD5F4BCF430}" destId="{D337B9C5-47E6-4044-A4BB-476A482ADE28}" srcOrd="0" destOrd="1" presId="urn:microsoft.com/office/officeart/2005/8/layout/process1"/>
    <dgm:cxn modelId="{CAF53C5D-904D-4B4C-95F6-604E3F6020CA}" srcId="{3F905A30-BEE5-459E-ADCC-D5985A1AC120}" destId="{7E2C96F0-728F-44C2-AB2F-5C56B6AD4609}" srcOrd="1" destOrd="0" parTransId="{D4F79E21-2A06-4140-9080-FC6573701C30}" sibTransId="{A65100E4-1F6C-44CF-8F05-401E0615A843}"/>
    <dgm:cxn modelId="{EE32B65D-150F-41A7-8F93-96703090D7E1}" type="presOf" srcId="{8A42F88A-1F31-4FA1-8047-6BAB3E1326DD}" destId="{4E266F2B-7B70-48B6-807C-A38BE64F4252}" srcOrd="1" destOrd="0" presId="urn:microsoft.com/office/officeart/2005/8/layout/process1"/>
    <dgm:cxn modelId="{9DF76160-5F76-46B8-A151-43F1EA3B18F1}" type="presOf" srcId="{F4F97F9A-DA1D-4440-8E99-9165815511A6}" destId="{E974F7DC-619B-4E0B-A244-F0D4E79862D5}" srcOrd="1" destOrd="0" presId="urn:microsoft.com/office/officeart/2005/8/layout/process1"/>
    <dgm:cxn modelId="{668ABA61-0D8D-412D-9E7A-C730CAFD74C6}" type="presOf" srcId="{4EE642B4-E91B-4B7F-804F-199C42E482FA}" destId="{8156CD48-B381-4A46-B5AB-76B03D5EE2CD}" srcOrd="0" destOrd="0" presId="urn:microsoft.com/office/officeart/2005/8/layout/process1"/>
    <dgm:cxn modelId="{1D817F62-4F3F-4649-9F9D-6A3F779FE393}" type="presOf" srcId="{A65100E4-1F6C-44CF-8F05-401E0615A843}" destId="{7779E7F7-FEB0-4CCE-A55D-A57B649C5370}" srcOrd="1" destOrd="0" presId="urn:microsoft.com/office/officeart/2005/8/layout/process1"/>
    <dgm:cxn modelId="{9B53AC67-5575-4B33-98CA-CCFA9A97EE93}" srcId="{21314BC1-D84B-4D60-8F0D-656472F4761C}" destId="{A0585F5A-DF1A-4713-98C6-EFD5F4BCF430}" srcOrd="0" destOrd="0" parTransId="{78F32675-3EDC-4CE2-A2FB-7075592421F5}" sibTransId="{D91C093D-8D59-4767-884E-6A18FE93E4A5}"/>
    <dgm:cxn modelId="{6584456D-37EF-41C8-8597-ECC52CEB1808}" type="presOf" srcId="{F4F97F9A-DA1D-4440-8E99-9165815511A6}" destId="{AC27DC52-B523-40BF-A47A-9A85063F1BF0}" srcOrd="0" destOrd="0" presId="urn:microsoft.com/office/officeart/2005/8/layout/process1"/>
    <dgm:cxn modelId="{5B7E547D-774F-480D-86A7-5C3E3AE66DC0}" type="presOf" srcId="{3F905A30-BEE5-459E-ADCC-D5985A1AC120}" destId="{A35689D0-9172-405C-802A-F970BD4F7B75}" srcOrd="0" destOrd="0" presId="urn:microsoft.com/office/officeart/2005/8/layout/process1"/>
    <dgm:cxn modelId="{D5817590-E5A1-47FE-9AF3-F180C11C1BAA}" srcId="{3F905A30-BEE5-459E-ADCC-D5985A1AC120}" destId="{3E1CC496-A787-49D5-944E-6B7C9DA6158C}" srcOrd="0" destOrd="0" parTransId="{A010AB0A-ED17-4377-A965-9FA3A17767C1}" sibTransId="{4EE642B4-E91B-4B7F-804F-199C42E482FA}"/>
    <dgm:cxn modelId="{9A708B96-34A1-4774-9399-29D5C7B8790D}" type="presOf" srcId="{3E1CC496-A787-49D5-944E-6B7C9DA6158C}" destId="{C6D80309-088E-45E5-B8BF-142F2F5AB858}" srcOrd="0" destOrd="0" presId="urn:microsoft.com/office/officeart/2005/8/layout/process1"/>
    <dgm:cxn modelId="{4CF0B4B6-0793-4979-8A3F-6CD803F5D64C}" srcId="{3F905A30-BEE5-459E-ADCC-D5985A1AC120}" destId="{03103D4C-2168-4EF6-B4CD-E9957085F077}" srcOrd="2" destOrd="0" parTransId="{92B1F527-E100-4D78-B46E-097C82D47215}" sibTransId="{8A42F88A-1F31-4FA1-8047-6BAB3E1326DD}"/>
    <dgm:cxn modelId="{CD2FE1BF-0DCC-4E46-AA2F-53E90E2B9563}" srcId="{3F905A30-BEE5-459E-ADCC-D5985A1AC120}" destId="{21314BC1-D84B-4D60-8F0D-656472F4761C}" srcOrd="4" destOrd="0" parTransId="{2EE21AB3-CB9E-47AC-8A24-728FE461D626}" sibTransId="{A0E86A19-BCF9-4F1A-84E2-0EDE9CB03F21}"/>
    <dgm:cxn modelId="{062E8AC5-8D9C-423C-923A-72C1431B579A}" type="presOf" srcId="{7E2C96F0-728F-44C2-AB2F-5C56B6AD4609}" destId="{35ACD2F9-9E55-4DC1-8CFE-DA6DA7E8033D}" srcOrd="0" destOrd="0" presId="urn:microsoft.com/office/officeart/2005/8/layout/process1"/>
    <dgm:cxn modelId="{18A6A5C6-D0D9-4F7B-B25C-784F547575E5}" type="presOf" srcId="{8A42F88A-1F31-4FA1-8047-6BAB3E1326DD}" destId="{4FD0E458-581F-472A-AE6A-EBCCEC338E63}" srcOrd="0" destOrd="0" presId="urn:microsoft.com/office/officeart/2005/8/layout/process1"/>
    <dgm:cxn modelId="{DC80A3DF-FB16-427F-B180-0CEDC03FD334}" type="presOf" srcId="{036AF96F-2543-42F8-B86A-7DC569F50C77}" destId="{D337B9C5-47E6-4044-A4BB-476A482ADE28}" srcOrd="0" destOrd="2" presId="urn:microsoft.com/office/officeart/2005/8/layout/process1"/>
    <dgm:cxn modelId="{78CD98E6-1650-41EC-810B-D7FF3478BECF}" type="presOf" srcId="{03103D4C-2168-4EF6-B4CD-E9957085F077}" destId="{27C8D873-BEBB-402B-8C3B-3B65481D3F38}" srcOrd="0" destOrd="0" presId="urn:microsoft.com/office/officeart/2005/8/layout/process1"/>
    <dgm:cxn modelId="{D66EF0E6-B9FF-4C3F-B8EE-4004688992DA}" srcId="{3E1CC496-A787-49D5-944E-6B7C9DA6158C}" destId="{FB6CB542-665E-4353-890C-BE666EEB64EE}" srcOrd="0" destOrd="0" parTransId="{2175340D-C5AA-4459-9E9D-133971AFDEE0}" sibTransId="{EF500742-66D5-4FB7-B961-6623ECE34706}"/>
    <dgm:cxn modelId="{0FB44BFC-B439-4888-A28C-6F042AEFD45E}" type="presOf" srcId="{FB6CB542-665E-4353-890C-BE666EEB64EE}" destId="{C6D80309-088E-45E5-B8BF-142F2F5AB858}" srcOrd="0" destOrd="1" presId="urn:microsoft.com/office/officeart/2005/8/layout/process1"/>
    <dgm:cxn modelId="{9B2CE0FC-9B7A-4E08-8DA9-BE92CC022BCB}" type="presOf" srcId="{4EE642B4-E91B-4B7F-804F-199C42E482FA}" destId="{F5B83BC1-3040-475D-AFF2-18CC2F0FABFF}" srcOrd="1" destOrd="0" presId="urn:microsoft.com/office/officeart/2005/8/layout/process1"/>
    <dgm:cxn modelId="{51792837-22E2-4503-9446-3C32272361A1}" type="presParOf" srcId="{A35689D0-9172-405C-802A-F970BD4F7B75}" destId="{C6D80309-088E-45E5-B8BF-142F2F5AB858}" srcOrd="0" destOrd="0" presId="urn:microsoft.com/office/officeart/2005/8/layout/process1"/>
    <dgm:cxn modelId="{E4BA2223-519C-4F41-AD72-2E5C207BDFF9}" type="presParOf" srcId="{A35689D0-9172-405C-802A-F970BD4F7B75}" destId="{8156CD48-B381-4A46-B5AB-76B03D5EE2CD}" srcOrd="1" destOrd="0" presId="urn:microsoft.com/office/officeart/2005/8/layout/process1"/>
    <dgm:cxn modelId="{62ACE052-6957-4024-9764-E0582083AA0C}" type="presParOf" srcId="{8156CD48-B381-4A46-B5AB-76B03D5EE2CD}" destId="{F5B83BC1-3040-475D-AFF2-18CC2F0FABFF}" srcOrd="0" destOrd="0" presId="urn:microsoft.com/office/officeart/2005/8/layout/process1"/>
    <dgm:cxn modelId="{D568FD8B-88AB-48EB-A7BC-4870F687F598}" type="presParOf" srcId="{A35689D0-9172-405C-802A-F970BD4F7B75}" destId="{35ACD2F9-9E55-4DC1-8CFE-DA6DA7E8033D}" srcOrd="2" destOrd="0" presId="urn:microsoft.com/office/officeart/2005/8/layout/process1"/>
    <dgm:cxn modelId="{6840F79C-7AB3-4488-A908-4D329066B0D5}" type="presParOf" srcId="{A35689D0-9172-405C-802A-F970BD4F7B75}" destId="{77DB02D5-D9BC-42B6-963B-CC6D76F9969F}" srcOrd="3" destOrd="0" presId="urn:microsoft.com/office/officeart/2005/8/layout/process1"/>
    <dgm:cxn modelId="{C5D078A3-5E66-4D04-B94A-9C089460B3AE}" type="presParOf" srcId="{77DB02D5-D9BC-42B6-963B-CC6D76F9969F}" destId="{7779E7F7-FEB0-4CCE-A55D-A57B649C5370}" srcOrd="0" destOrd="0" presId="urn:microsoft.com/office/officeart/2005/8/layout/process1"/>
    <dgm:cxn modelId="{F67F3DB6-B46B-492E-8BC7-0D13FB091A4F}" type="presParOf" srcId="{A35689D0-9172-405C-802A-F970BD4F7B75}" destId="{27C8D873-BEBB-402B-8C3B-3B65481D3F38}" srcOrd="4" destOrd="0" presId="urn:microsoft.com/office/officeart/2005/8/layout/process1"/>
    <dgm:cxn modelId="{EE0F967A-EFBE-43D8-BF7A-A09822A8A52D}" type="presParOf" srcId="{A35689D0-9172-405C-802A-F970BD4F7B75}" destId="{4FD0E458-581F-472A-AE6A-EBCCEC338E63}" srcOrd="5" destOrd="0" presId="urn:microsoft.com/office/officeart/2005/8/layout/process1"/>
    <dgm:cxn modelId="{A8BD74BC-60E6-4699-9278-01714E156262}" type="presParOf" srcId="{4FD0E458-581F-472A-AE6A-EBCCEC338E63}" destId="{4E266F2B-7B70-48B6-807C-A38BE64F4252}" srcOrd="0" destOrd="0" presId="urn:microsoft.com/office/officeart/2005/8/layout/process1"/>
    <dgm:cxn modelId="{9BE43DA5-A22B-48AF-B308-3B2B6856D39A}" type="presParOf" srcId="{A35689D0-9172-405C-802A-F970BD4F7B75}" destId="{46A566A3-106E-4B01-9433-DFF61116F2C4}" srcOrd="6" destOrd="0" presId="urn:microsoft.com/office/officeart/2005/8/layout/process1"/>
    <dgm:cxn modelId="{149B83D8-B324-4FC0-94CB-64BA9D876FC8}" type="presParOf" srcId="{A35689D0-9172-405C-802A-F970BD4F7B75}" destId="{AC27DC52-B523-40BF-A47A-9A85063F1BF0}" srcOrd="7" destOrd="0" presId="urn:microsoft.com/office/officeart/2005/8/layout/process1"/>
    <dgm:cxn modelId="{6BABA7D5-5B0E-42CF-B7E9-F29607A684DD}" type="presParOf" srcId="{AC27DC52-B523-40BF-A47A-9A85063F1BF0}" destId="{E974F7DC-619B-4E0B-A244-F0D4E79862D5}" srcOrd="0" destOrd="0" presId="urn:microsoft.com/office/officeart/2005/8/layout/process1"/>
    <dgm:cxn modelId="{5A979548-3279-481B-8EBD-1C0F7AEADF8A}" type="presParOf" srcId="{A35689D0-9172-405C-802A-F970BD4F7B75}" destId="{D337B9C5-47E6-4044-A4BB-476A482ADE28}"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E38A8CE-7CD1-428A-BBF4-8758EBDCDE45}" type="doc">
      <dgm:prSet loTypeId="urn:diagrams.loki3.com/VaryingWidthList" loCatId="list" qsTypeId="urn:microsoft.com/office/officeart/2005/8/quickstyle/simple1" qsCatId="simple" csTypeId="urn:microsoft.com/office/officeart/2005/8/colors/colorful1" csCatId="colorful" phldr="1"/>
      <dgm:spPr/>
      <dgm:t>
        <a:bodyPr/>
        <a:lstStyle/>
        <a:p>
          <a:endParaRPr lang="en-NZ"/>
        </a:p>
      </dgm:t>
    </dgm:pt>
    <dgm:pt modelId="{838CDBB3-240A-4067-88C2-50FDA3ACB075}">
      <dgm:prSet custT="1"/>
      <dgm:spPr/>
      <dgm:t>
        <a:bodyPr/>
        <a:lstStyle/>
        <a:p>
          <a:pPr>
            <a:buSzPts val="1100"/>
            <a:buFont typeface="Arial" panose="020B0604020202020204" pitchFamily="34" charset="0"/>
            <a:buAutoNum type="arabicPeriod"/>
          </a:pPr>
          <a:r>
            <a:rPr lang="en-NZ" sz="2400" b="0" dirty="0"/>
            <a:t>226 objected to (4.35%)</a:t>
          </a:r>
        </a:p>
      </dgm:t>
    </dgm:pt>
    <dgm:pt modelId="{A280F219-7CA5-415E-9CAD-4CB32075F4C3}" type="parTrans" cxnId="{0044C9DC-FCCA-4AE7-B51D-FE15813D674A}">
      <dgm:prSet/>
      <dgm:spPr/>
      <dgm:t>
        <a:bodyPr/>
        <a:lstStyle/>
        <a:p>
          <a:endParaRPr lang="en-NZ"/>
        </a:p>
      </dgm:t>
    </dgm:pt>
    <dgm:pt modelId="{9DE6B745-49DF-42EE-B4F6-939698CE6AF7}" type="sibTrans" cxnId="{0044C9DC-FCCA-4AE7-B51D-FE15813D674A}">
      <dgm:prSet/>
      <dgm:spPr/>
      <dgm:t>
        <a:bodyPr/>
        <a:lstStyle/>
        <a:p>
          <a:endParaRPr lang="en-NZ"/>
        </a:p>
      </dgm:t>
    </dgm:pt>
    <dgm:pt modelId="{646EB3E2-C381-41AC-BA72-30988EF21EAB}">
      <dgm:prSet custT="1"/>
      <dgm:spPr/>
      <dgm:t>
        <a:bodyPr/>
        <a:lstStyle/>
        <a:p>
          <a:pPr>
            <a:buSzPts val="1100"/>
            <a:buFont typeface="Arial" panose="020B0604020202020204" pitchFamily="34" charset="0"/>
            <a:buAutoNum type="arabicPeriod"/>
          </a:pPr>
          <a:r>
            <a:rPr lang="en-NZ" sz="2400" b="0" dirty="0"/>
            <a:t>160 opposed by reporting agencies (3.08%)</a:t>
          </a:r>
        </a:p>
      </dgm:t>
    </dgm:pt>
    <dgm:pt modelId="{D104811B-5A27-4758-A61A-C8859B46F319}" type="parTrans" cxnId="{240C1E6C-0179-4B97-8CE3-637122C6E5CD}">
      <dgm:prSet/>
      <dgm:spPr/>
      <dgm:t>
        <a:bodyPr/>
        <a:lstStyle/>
        <a:p>
          <a:endParaRPr lang="en-NZ"/>
        </a:p>
      </dgm:t>
    </dgm:pt>
    <dgm:pt modelId="{A0D89116-3C90-4E1B-9D26-CEB3E28335D5}" type="sibTrans" cxnId="{240C1E6C-0179-4B97-8CE3-637122C6E5CD}">
      <dgm:prSet/>
      <dgm:spPr/>
      <dgm:t>
        <a:bodyPr/>
        <a:lstStyle/>
        <a:p>
          <a:endParaRPr lang="en-NZ"/>
        </a:p>
      </dgm:t>
    </dgm:pt>
    <dgm:pt modelId="{BED27A58-562A-4DF2-8C66-6147C2CC3E9A}">
      <dgm:prSet custT="1"/>
      <dgm:spPr/>
      <dgm:t>
        <a:bodyPr/>
        <a:lstStyle/>
        <a:p>
          <a:pPr>
            <a:buSzPts val="1100"/>
            <a:buFont typeface="Arial" panose="020B0604020202020204" pitchFamily="34" charset="0"/>
            <a:buAutoNum type="arabicPeriod"/>
          </a:pPr>
          <a:r>
            <a:rPr lang="en-NZ" sz="2400" b="0" dirty="0"/>
            <a:t>19 declined (0.37%)</a:t>
          </a:r>
        </a:p>
      </dgm:t>
    </dgm:pt>
    <dgm:pt modelId="{71C5E95E-AADC-450F-87D4-3C34D0C07613}" type="parTrans" cxnId="{C16525E9-7DC3-4FAA-B80E-1D74F84A600F}">
      <dgm:prSet/>
      <dgm:spPr/>
      <dgm:t>
        <a:bodyPr/>
        <a:lstStyle/>
        <a:p>
          <a:endParaRPr lang="en-NZ"/>
        </a:p>
      </dgm:t>
    </dgm:pt>
    <dgm:pt modelId="{65DDDCC8-4684-41B1-9548-96CE1A431EF1}" type="sibTrans" cxnId="{C16525E9-7DC3-4FAA-B80E-1D74F84A600F}">
      <dgm:prSet/>
      <dgm:spPr/>
      <dgm:t>
        <a:bodyPr/>
        <a:lstStyle/>
        <a:p>
          <a:endParaRPr lang="en-NZ"/>
        </a:p>
      </dgm:t>
    </dgm:pt>
    <dgm:pt modelId="{6BE5A956-FA55-4F2D-84BC-8AD4575D4ACC}">
      <dgm:prSet custT="1"/>
      <dgm:spPr/>
      <dgm:t>
        <a:bodyPr/>
        <a:lstStyle/>
        <a:p>
          <a:pPr>
            <a:buSzPts val="1100"/>
            <a:buFont typeface="Arial" panose="020B0604020202020204" pitchFamily="34" charset="0"/>
            <a:buAutoNum type="arabicPeriod"/>
          </a:pPr>
          <a:r>
            <a:rPr lang="en-NZ" sz="2400" b="0" dirty="0"/>
            <a:t>113 withdrawn (2.17%)</a:t>
          </a:r>
        </a:p>
      </dgm:t>
    </dgm:pt>
    <dgm:pt modelId="{C11812E0-994E-4EEC-8074-C652124C8B0E}" type="parTrans" cxnId="{F8FEF40F-33A8-4EF1-A2D2-0622DFD5DEA7}">
      <dgm:prSet/>
      <dgm:spPr/>
      <dgm:t>
        <a:bodyPr/>
        <a:lstStyle/>
        <a:p>
          <a:endParaRPr lang="en-NZ"/>
        </a:p>
      </dgm:t>
    </dgm:pt>
    <dgm:pt modelId="{3BA993FE-26F5-407F-9168-072A1C4B4851}" type="sibTrans" cxnId="{F8FEF40F-33A8-4EF1-A2D2-0622DFD5DEA7}">
      <dgm:prSet/>
      <dgm:spPr/>
      <dgm:t>
        <a:bodyPr/>
        <a:lstStyle/>
        <a:p>
          <a:endParaRPr lang="en-NZ"/>
        </a:p>
      </dgm:t>
    </dgm:pt>
    <dgm:pt modelId="{018D0501-382B-470E-8B88-24B428180BD6}">
      <dgm:prSet custT="1"/>
      <dgm:spPr/>
      <dgm:t>
        <a:bodyPr/>
        <a:lstStyle/>
        <a:p>
          <a:r>
            <a:rPr lang="en-NZ" sz="2400" b="0" dirty="0"/>
            <a:t>5,197 applications made</a:t>
          </a:r>
        </a:p>
      </dgm:t>
    </dgm:pt>
    <dgm:pt modelId="{A4387270-4CDA-476F-A274-526B38287D8D}" type="parTrans" cxnId="{5028CF1C-4C67-4E17-9288-39E4B56A7AE3}">
      <dgm:prSet/>
      <dgm:spPr/>
      <dgm:t>
        <a:bodyPr/>
        <a:lstStyle/>
        <a:p>
          <a:endParaRPr lang="en-NZ"/>
        </a:p>
      </dgm:t>
    </dgm:pt>
    <dgm:pt modelId="{9E8F2412-8949-4597-B01E-A2CE1FC12597}" type="sibTrans" cxnId="{5028CF1C-4C67-4E17-9288-39E4B56A7AE3}">
      <dgm:prSet/>
      <dgm:spPr/>
      <dgm:t>
        <a:bodyPr/>
        <a:lstStyle/>
        <a:p>
          <a:endParaRPr lang="en-NZ"/>
        </a:p>
      </dgm:t>
    </dgm:pt>
    <dgm:pt modelId="{7BBE14F4-94E7-433E-8E0F-4B9DBCD9D382}">
      <dgm:prSet custT="1"/>
      <dgm:spPr/>
      <dgm:t>
        <a:bodyPr/>
        <a:lstStyle/>
        <a:p>
          <a:r>
            <a:rPr lang="en-NZ" sz="2400" b="0" dirty="0"/>
            <a:t>5,065 approved (97.46%)</a:t>
          </a:r>
        </a:p>
      </dgm:t>
    </dgm:pt>
    <dgm:pt modelId="{516B85A7-4057-4EFF-8FCD-4A8D3748AAE4}" type="parTrans" cxnId="{1DA56DB1-315D-46B2-994F-2D1A8ED64C8D}">
      <dgm:prSet/>
      <dgm:spPr/>
      <dgm:t>
        <a:bodyPr/>
        <a:lstStyle/>
        <a:p>
          <a:endParaRPr lang="en-NZ"/>
        </a:p>
      </dgm:t>
    </dgm:pt>
    <dgm:pt modelId="{F4860345-C10B-4CD2-8643-BFFA76896803}" type="sibTrans" cxnId="{1DA56DB1-315D-46B2-994F-2D1A8ED64C8D}">
      <dgm:prSet/>
      <dgm:spPr/>
      <dgm:t>
        <a:bodyPr/>
        <a:lstStyle/>
        <a:p>
          <a:endParaRPr lang="en-NZ"/>
        </a:p>
      </dgm:t>
    </dgm:pt>
    <dgm:pt modelId="{B2AEE9A3-767F-40C0-B095-3D1C41B3CEBE}" type="pres">
      <dgm:prSet presAssocID="{AE38A8CE-7CD1-428A-BBF4-8758EBDCDE45}" presName="Name0" presStyleCnt="0">
        <dgm:presLayoutVars>
          <dgm:resizeHandles/>
        </dgm:presLayoutVars>
      </dgm:prSet>
      <dgm:spPr/>
    </dgm:pt>
    <dgm:pt modelId="{270FB1A9-2ECB-4A08-A41D-4EED3077D768}" type="pres">
      <dgm:prSet presAssocID="{018D0501-382B-470E-8B88-24B428180BD6}" presName="text" presStyleLbl="node1" presStyleIdx="0" presStyleCnt="6">
        <dgm:presLayoutVars>
          <dgm:bulletEnabled val="1"/>
        </dgm:presLayoutVars>
      </dgm:prSet>
      <dgm:spPr/>
    </dgm:pt>
    <dgm:pt modelId="{D8724585-F95C-44CC-8DD3-E411DD402E31}" type="pres">
      <dgm:prSet presAssocID="{9E8F2412-8949-4597-B01E-A2CE1FC12597}" presName="space" presStyleCnt="0"/>
      <dgm:spPr/>
    </dgm:pt>
    <dgm:pt modelId="{EEA17782-12D8-445C-ACA5-81D26F02D0C5}" type="pres">
      <dgm:prSet presAssocID="{7BBE14F4-94E7-433E-8E0F-4B9DBCD9D382}" presName="text" presStyleLbl="node1" presStyleIdx="1" presStyleCnt="6">
        <dgm:presLayoutVars>
          <dgm:bulletEnabled val="1"/>
        </dgm:presLayoutVars>
      </dgm:prSet>
      <dgm:spPr/>
    </dgm:pt>
    <dgm:pt modelId="{11A417B8-393D-4331-A033-5A58FBA4A377}" type="pres">
      <dgm:prSet presAssocID="{F4860345-C10B-4CD2-8643-BFFA76896803}" presName="space" presStyleCnt="0"/>
      <dgm:spPr/>
    </dgm:pt>
    <dgm:pt modelId="{E19E906B-7D01-45D5-8A2F-7E0F3F04863F}" type="pres">
      <dgm:prSet presAssocID="{838CDBB3-240A-4067-88C2-50FDA3ACB075}" presName="text" presStyleLbl="node1" presStyleIdx="2" presStyleCnt="6">
        <dgm:presLayoutVars>
          <dgm:bulletEnabled val="1"/>
        </dgm:presLayoutVars>
      </dgm:prSet>
      <dgm:spPr/>
    </dgm:pt>
    <dgm:pt modelId="{214E77B0-CED4-43D6-930C-2C03E90F8600}" type="pres">
      <dgm:prSet presAssocID="{9DE6B745-49DF-42EE-B4F6-939698CE6AF7}" presName="space" presStyleCnt="0"/>
      <dgm:spPr/>
    </dgm:pt>
    <dgm:pt modelId="{3B091CED-7781-47D7-99DD-13A89813B226}" type="pres">
      <dgm:prSet presAssocID="{646EB3E2-C381-41AC-BA72-30988EF21EAB}" presName="text" presStyleLbl="node1" presStyleIdx="3" presStyleCnt="6">
        <dgm:presLayoutVars>
          <dgm:bulletEnabled val="1"/>
        </dgm:presLayoutVars>
      </dgm:prSet>
      <dgm:spPr/>
    </dgm:pt>
    <dgm:pt modelId="{92B6A290-BC9A-411C-9BCA-167A0FCE501C}" type="pres">
      <dgm:prSet presAssocID="{A0D89116-3C90-4E1B-9D26-CEB3E28335D5}" presName="space" presStyleCnt="0"/>
      <dgm:spPr/>
    </dgm:pt>
    <dgm:pt modelId="{41DF4A40-3224-4E1E-8388-30C5CB5FC6C2}" type="pres">
      <dgm:prSet presAssocID="{BED27A58-562A-4DF2-8C66-6147C2CC3E9A}" presName="text" presStyleLbl="node1" presStyleIdx="4" presStyleCnt="6">
        <dgm:presLayoutVars>
          <dgm:bulletEnabled val="1"/>
        </dgm:presLayoutVars>
      </dgm:prSet>
      <dgm:spPr/>
    </dgm:pt>
    <dgm:pt modelId="{999C854F-C8C2-452F-A2BF-21BBC21D23B1}" type="pres">
      <dgm:prSet presAssocID="{65DDDCC8-4684-41B1-9548-96CE1A431EF1}" presName="space" presStyleCnt="0"/>
      <dgm:spPr/>
    </dgm:pt>
    <dgm:pt modelId="{7381B2A9-0B57-49CC-BFDD-D55FBC10F175}" type="pres">
      <dgm:prSet presAssocID="{6BE5A956-FA55-4F2D-84BC-8AD4575D4ACC}" presName="text" presStyleLbl="node1" presStyleIdx="5" presStyleCnt="6">
        <dgm:presLayoutVars>
          <dgm:bulletEnabled val="1"/>
        </dgm:presLayoutVars>
      </dgm:prSet>
      <dgm:spPr/>
    </dgm:pt>
  </dgm:ptLst>
  <dgm:cxnLst>
    <dgm:cxn modelId="{5D83530A-3FA4-4311-9C10-F4385385CBA3}" type="presOf" srcId="{646EB3E2-C381-41AC-BA72-30988EF21EAB}" destId="{3B091CED-7781-47D7-99DD-13A89813B226}" srcOrd="0" destOrd="0" presId="urn:diagrams.loki3.com/VaryingWidthList"/>
    <dgm:cxn modelId="{F8FEF40F-33A8-4EF1-A2D2-0622DFD5DEA7}" srcId="{AE38A8CE-7CD1-428A-BBF4-8758EBDCDE45}" destId="{6BE5A956-FA55-4F2D-84BC-8AD4575D4ACC}" srcOrd="5" destOrd="0" parTransId="{C11812E0-994E-4EEC-8074-C652124C8B0E}" sibTransId="{3BA993FE-26F5-407F-9168-072A1C4B4851}"/>
    <dgm:cxn modelId="{5028CF1C-4C67-4E17-9288-39E4B56A7AE3}" srcId="{AE38A8CE-7CD1-428A-BBF4-8758EBDCDE45}" destId="{018D0501-382B-470E-8B88-24B428180BD6}" srcOrd="0" destOrd="0" parTransId="{A4387270-4CDA-476F-A274-526B38287D8D}" sibTransId="{9E8F2412-8949-4597-B01E-A2CE1FC12597}"/>
    <dgm:cxn modelId="{0E1B7434-A029-4D43-9B3D-567E83146316}" type="presOf" srcId="{7BBE14F4-94E7-433E-8E0F-4B9DBCD9D382}" destId="{EEA17782-12D8-445C-ACA5-81D26F02D0C5}" srcOrd="0" destOrd="0" presId="urn:diagrams.loki3.com/VaryingWidthList"/>
    <dgm:cxn modelId="{240C1E6C-0179-4B97-8CE3-637122C6E5CD}" srcId="{AE38A8CE-7CD1-428A-BBF4-8758EBDCDE45}" destId="{646EB3E2-C381-41AC-BA72-30988EF21EAB}" srcOrd="3" destOrd="0" parTransId="{D104811B-5A27-4758-A61A-C8859B46F319}" sibTransId="{A0D89116-3C90-4E1B-9D26-CEB3E28335D5}"/>
    <dgm:cxn modelId="{BE7D7559-4A80-4854-8F4B-701839ECE2B3}" type="presOf" srcId="{018D0501-382B-470E-8B88-24B428180BD6}" destId="{270FB1A9-2ECB-4A08-A41D-4EED3077D768}" srcOrd="0" destOrd="0" presId="urn:diagrams.loki3.com/VaryingWidthList"/>
    <dgm:cxn modelId="{D9C2007D-9306-40F0-8E8A-BEE1F3305375}" type="presOf" srcId="{838CDBB3-240A-4067-88C2-50FDA3ACB075}" destId="{E19E906B-7D01-45D5-8A2F-7E0F3F04863F}" srcOrd="0" destOrd="0" presId="urn:diagrams.loki3.com/VaryingWidthList"/>
    <dgm:cxn modelId="{4A754480-D227-44D3-A098-176984A6AE2A}" type="presOf" srcId="{AE38A8CE-7CD1-428A-BBF4-8758EBDCDE45}" destId="{B2AEE9A3-767F-40C0-B095-3D1C41B3CEBE}" srcOrd="0" destOrd="0" presId="urn:diagrams.loki3.com/VaryingWidthList"/>
    <dgm:cxn modelId="{A1CEC783-B175-4E1A-B4E3-D1161711B89F}" type="presOf" srcId="{6BE5A956-FA55-4F2D-84BC-8AD4575D4ACC}" destId="{7381B2A9-0B57-49CC-BFDD-D55FBC10F175}" srcOrd="0" destOrd="0" presId="urn:diagrams.loki3.com/VaryingWidthList"/>
    <dgm:cxn modelId="{1DA56DB1-315D-46B2-994F-2D1A8ED64C8D}" srcId="{AE38A8CE-7CD1-428A-BBF4-8758EBDCDE45}" destId="{7BBE14F4-94E7-433E-8E0F-4B9DBCD9D382}" srcOrd="1" destOrd="0" parTransId="{516B85A7-4057-4EFF-8FCD-4A8D3748AAE4}" sibTransId="{F4860345-C10B-4CD2-8643-BFFA76896803}"/>
    <dgm:cxn modelId="{0C095ABD-1AAB-4EB2-B661-3553F7C8C5BE}" type="presOf" srcId="{BED27A58-562A-4DF2-8C66-6147C2CC3E9A}" destId="{41DF4A40-3224-4E1E-8388-30C5CB5FC6C2}" srcOrd="0" destOrd="0" presId="urn:diagrams.loki3.com/VaryingWidthList"/>
    <dgm:cxn modelId="{0044C9DC-FCCA-4AE7-B51D-FE15813D674A}" srcId="{AE38A8CE-7CD1-428A-BBF4-8758EBDCDE45}" destId="{838CDBB3-240A-4067-88C2-50FDA3ACB075}" srcOrd="2" destOrd="0" parTransId="{A280F219-7CA5-415E-9CAD-4CB32075F4C3}" sibTransId="{9DE6B745-49DF-42EE-B4F6-939698CE6AF7}"/>
    <dgm:cxn modelId="{C16525E9-7DC3-4FAA-B80E-1D74F84A600F}" srcId="{AE38A8CE-7CD1-428A-BBF4-8758EBDCDE45}" destId="{BED27A58-562A-4DF2-8C66-6147C2CC3E9A}" srcOrd="4" destOrd="0" parTransId="{71C5E95E-AADC-450F-87D4-3C34D0C07613}" sibTransId="{65DDDCC8-4684-41B1-9548-96CE1A431EF1}"/>
    <dgm:cxn modelId="{6886E3E1-2871-4038-8459-6FEDD3E2B2C9}" type="presParOf" srcId="{B2AEE9A3-767F-40C0-B095-3D1C41B3CEBE}" destId="{270FB1A9-2ECB-4A08-A41D-4EED3077D768}" srcOrd="0" destOrd="0" presId="urn:diagrams.loki3.com/VaryingWidthList"/>
    <dgm:cxn modelId="{FAC9E489-BCBB-4F0E-9867-0999F7DFB288}" type="presParOf" srcId="{B2AEE9A3-767F-40C0-B095-3D1C41B3CEBE}" destId="{D8724585-F95C-44CC-8DD3-E411DD402E31}" srcOrd="1" destOrd="0" presId="urn:diagrams.loki3.com/VaryingWidthList"/>
    <dgm:cxn modelId="{72C3EBC6-1BD2-4407-804D-DF829246D9A7}" type="presParOf" srcId="{B2AEE9A3-767F-40C0-B095-3D1C41B3CEBE}" destId="{EEA17782-12D8-445C-ACA5-81D26F02D0C5}" srcOrd="2" destOrd="0" presId="urn:diagrams.loki3.com/VaryingWidthList"/>
    <dgm:cxn modelId="{8DA26C9C-3EA0-4E17-9173-7CB52B7F568D}" type="presParOf" srcId="{B2AEE9A3-767F-40C0-B095-3D1C41B3CEBE}" destId="{11A417B8-393D-4331-A033-5A58FBA4A377}" srcOrd="3" destOrd="0" presId="urn:diagrams.loki3.com/VaryingWidthList"/>
    <dgm:cxn modelId="{9968C2CB-EEAC-4AE2-BD0A-BE2675FF21E3}" type="presParOf" srcId="{B2AEE9A3-767F-40C0-B095-3D1C41B3CEBE}" destId="{E19E906B-7D01-45D5-8A2F-7E0F3F04863F}" srcOrd="4" destOrd="0" presId="urn:diagrams.loki3.com/VaryingWidthList"/>
    <dgm:cxn modelId="{105EA509-D4AF-4B99-A6E6-2439C1156ECD}" type="presParOf" srcId="{B2AEE9A3-767F-40C0-B095-3D1C41B3CEBE}" destId="{214E77B0-CED4-43D6-930C-2C03E90F8600}" srcOrd="5" destOrd="0" presId="urn:diagrams.loki3.com/VaryingWidthList"/>
    <dgm:cxn modelId="{0090C9D6-3AE1-448A-B6A1-E035A7800A06}" type="presParOf" srcId="{B2AEE9A3-767F-40C0-B095-3D1C41B3CEBE}" destId="{3B091CED-7781-47D7-99DD-13A89813B226}" srcOrd="6" destOrd="0" presId="urn:diagrams.loki3.com/VaryingWidthList"/>
    <dgm:cxn modelId="{22EF7FFA-B12C-4E19-BFD2-AEF12ADEFE68}" type="presParOf" srcId="{B2AEE9A3-767F-40C0-B095-3D1C41B3CEBE}" destId="{92B6A290-BC9A-411C-9BCA-167A0FCE501C}" srcOrd="7" destOrd="0" presId="urn:diagrams.loki3.com/VaryingWidthList"/>
    <dgm:cxn modelId="{7C53C40A-AEE9-4675-A81D-06B68F82CC71}" type="presParOf" srcId="{B2AEE9A3-767F-40C0-B095-3D1C41B3CEBE}" destId="{41DF4A40-3224-4E1E-8388-30C5CB5FC6C2}" srcOrd="8" destOrd="0" presId="urn:diagrams.loki3.com/VaryingWidthList"/>
    <dgm:cxn modelId="{550A0870-699C-4A66-8B7E-83785D4C2F61}" type="presParOf" srcId="{B2AEE9A3-767F-40C0-B095-3D1C41B3CEBE}" destId="{999C854F-C8C2-452F-A2BF-21BBC21D23B1}" srcOrd="9" destOrd="0" presId="urn:diagrams.loki3.com/VaryingWidthList"/>
    <dgm:cxn modelId="{A3F47ECE-B2C8-4272-9DA7-21D6B8C2B027}" type="presParOf" srcId="{B2AEE9A3-767F-40C0-B095-3D1C41B3CEBE}" destId="{7381B2A9-0B57-49CC-BFDD-D55FBC10F175}" srcOrd="10"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D80309-088E-45E5-B8BF-142F2F5AB858}">
      <dsp:nvSpPr>
        <dsp:cNvPr id="0" name=""/>
        <dsp:cNvSpPr/>
      </dsp:nvSpPr>
      <dsp:spPr>
        <a:xfrm>
          <a:off x="5718" y="1583144"/>
          <a:ext cx="1772810" cy="240991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Applicant applies for licence and notifies public</a:t>
          </a:r>
          <a:endParaRPr lang="en-NZ" sz="1700" kern="1200" dirty="0"/>
        </a:p>
        <a:p>
          <a:pPr marL="114300" lvl="1" indent="-114300" algn="l" defTabSz="577850">
            <a:lnSpc>
              <a:spcPct val="90000"/>
            </a:lnSpc>
            <a:spcBef>
              <a:spcPct val="0"/>
            </a:spcBef>
            <a:spcAft>
              <a:spcPct val="15000"/>
            </a:spcAft>
            <a:buChar char="•"/>
          </a:pPr>
          <a:r>
            <a:rPr lang="en-US" sz="1300" kern="1200" dirty="0"/>
            <a:t>Notification is by a sign on the premises and notification in the local newspaper classifieds or Council website</a:t>
          </a:r>
          <a:endParaRPr lang="en-NZ" sz="1300" kern="1200" dirty="0"/>
        </a:p>
      </dsp:txBody>
      <dsp:txXfrm>
        <a:off x="57642" y="1635068"/>
        <a:ext cx="1668962" cy="2306066"/>
      </dsp:txXfrm>
    </dsp:sp>
    <dsp:sp modelId="{8156CD48-B381-4A46-B5AB-76B03D5EE2CD}">
      <dsp:nvSpPr>
        <dsp:cNvPr id="0" name=""/>
        <dsp:cNvSpPr/>
      </dsp:nvSpPr>
      <dsp:spPr>
        <a:xfrm>
          <a:off x="1955810" y="2568272"/>
          <a:ext cx="375835" cy="43965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NZ" sz="1400" kern="1200"/>
        </a:p>
      </dsp:txBody>
      <dsp:txXfrm>
        <a:off x="1955810" y="2656203"/>
        <a:ext cx="263085" cy="263795"/>
      </dsp:txXfrm>
    </dsp:sp>
    <dsp:sp modelId="{35ACD2F9-9E55-4DC1-8CFE-DA6DA7E8033D}">
      <dsp:nvSpPr>
        <dsp:cNvPr id="0" name=""/>
        <dsp:cNvSpPr/>
      </dsp:nvSpPr>
      <dsp:spPr>
        <a:xfrm>
          <a:off x="2487653" y="1583144"/>
          <a:ext cx="1772810" cy="2409914"/>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Community has 25 working days to lodge Objection</a:t>
          </a:r>
          <a:endParaRPr lang="en-NZ" sz="1700" kern="1200" dirty="0"/>
        </a:p>
      </dsp:txBody>
      <dsp:txXfrm>
        <a:off x="2539577" y="1635068"/>
        <a:ext cx="1668962" cy="2306066"/>
      </dsp:txXfrm>
    </dsp:sp>
    <dsp:sp modelId="{77DB02D5-D9BC-42B6-963B-CC6D76F9969F}">
      <dsp:nvSpPr>
        <dsp:cNvPr id="0" name=""/>
        <dsp:cNvSpPr/>
      </dsp:nvSpPr>
      <dsp:spPr>
        <a:xfrm>
          <a:off x="4437745" y="2568272"/>
          <a:ext cx="375835" cy="43965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NZ" sz="1400" kern="1200"/>
        </a:p>
      </dsp:txBody>
      <dsp:txXfrm>
        <a:off x="4437745" y="2656203"/>
        <a:ext cx="263085" cy="263795"/>
      </dsp:txXfrm>
    </dsp:sp>
    <dsp:sp modelId="{27C8D873-BEBB-402B-8C3B-3B65481D3F38}">
      <dsp:nvSpPr>
        <dsp:cNvPr id="0" name=""/>
        <dsp:cNvSpPr/>
      </dsp:nvSpPr>
      <dsp:spPr>
        <a:xfrm>
          <a:off x="4969588" y="1583144"/>
          <a:ext cx="1772810" cy="2409914"/>
        </a:xfrm>
        <a:prstGeom prst="roundRect">
          <a:avLst>
            <a:gd name="adj" fmla="val 10000"/>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Reporting Agencies make enquiries on application and/or file reports</a:t>
          </a:r>
          <a:endParaRPr lang="en-NZ" sz="1700" kern="1200" dirty="0"/>
        </a:p>
      </dsp:txBody>
      <dsp:txXfrm>
        <a:off x="5021512" y="1635068"/>
        <a:ext cx="1668962" cy="2306066"/>
      </dsp:txXfrm>
    </dsp:sp>
    <dsp:sp modelId="{4FD0E458-581F-472A-AE6A-EBCCEC338E63}">
      <dsp:nvSpPr>
        <dsp:cNvPr id="0" name=""/>
        <dsp:cNvSpPr/>
      </dsp:nvSpPr>
      <dsp:spPr>
        <a:xfrm>
          <a:off x="6919679" y="2568272"/>
          <a:ext cx="375835" cy="43965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NZ" sz="1400" kern="1200"/>
        </a:p>
      </dsp:txBody>
      <dsp:txXfrm>
        <a:off x="6919679" y="2656203"/>
        <a:ext cx="263085" cy="263795"/>
      </dsp:txXfrm>
    </dsp:sp>
    <dsp:sp modelId="{46A566A3-106E-4B01-9433-DFF61116F2C4}">
      <dsp:nvSpPr>
        <dsp:cNvPr id="0" name=""/>
        <dsp:cNvSpPr/>
      </dsp:nvSpPr>
      <dsp:spPr>
        <a:xfrm>
          <a:off x="7451522" y="1583144"/>
          <a:ext cx="1772810" cy="2409914"/>
        </a:xfrm>
        <a:prstGeom prst="roundRect">
          <a:avLst>
            <a:gd name="adj" fmla="val 10000"/>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Evidence filed</a:t>
          </a:r>
          <a:endParaRPr lang="en-NZ" sz="1700" kern="1200" dirty="0"/>
        </a:p>
      </dsp:txBody>
      <dsp:txXfrm>
        <a:off x="7503446" y="1635068"/>
        <a:ext cx="1668962" cy="2306066"/>
      </dsp:txXfrm>
    </dsp:sp>
    <dsp:sp modelId="{AC27DC52-B523-40BF-A47A-9A85063F1BF0}">
      <dsp:nvSpPr>
        <dsp:cNvPr id="0" name=""/>
        <dsp:cNvSpPr/>
      </dsp:nvSpPr>
      <dsp:spPr>
        <a:xfrm>
          <a:off x="9401614" y="2568272"/>
          <a:ext cx="375835" cy="43965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NZ" sz="1400" kern="1200"/>
        </a:p>
      </dsp:txBody>
      <dsp:txXfrm>
        <a:off x="9401614" y="2656203"/>
        <a:ext cx="263085" cy="263795"/>
      </dsp:txXfrm>
    </dsp:sp>
    <dsp:sp modelId="{D337B9C5-47E6-4044-A4BB-476A482ADE28}">
      <dsp:nvSpPr>
        <dsp:cNvPr id="0" name=""/>
        <dsp:cNvSpPr/>
      </dsp:nvSpPr>
      <dsp:spPr>
        <a:xfrm>
          <a:off x="9933457" y="1583144"/>
          <a:ext cx="1772810" cy="2409914"/>
        </a:xfrm>
        <a:prstGeom prst="roundRect">
          <a:avLst>
            <a:gd name="adj" fmla="val 10000"/>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Hearing is held</a:t>
          </a:r>
          <a:endParaRPr lang="en-NZ" sz="1700" kern="1200" dirty="0"/>
        </a:p>
        <a:p>
          <a:pPr marL="114300" lvl="1" indent="-114300" algn="l" defTabSz="577850">
            <a:lnSpc>
              <a:spcPct val="90000"/>
            </a:lnSpc>
            <a:spcBef>
              <a:spcPct val="0"/>
            </a:spcBef>
            <a:spcAft>
              <a:spcPct val="15000"/>
            </a:spcAft>
            <a:buChar char="•"/>
          </a:pPr>
          <a:r>
            <a:rPr lang="en-US" sz="1300" kern="1200" dirty="0"/>
            <a:t>Objectors must appear at Hearing for evidence to be given weight and considered</a:t>
          </a:r>
          <a:endParaRPr lang="en-NZ" sz="1300" kern="1200" dirty="0"/>
        </a:p>
        <a:p>
          <a:pPr marL="114300" lvl="1" indent="-114300" algn="l" defTabSz="577850">
            <a:lnSpc>
              <a:spcPct val="90000"/>
            </a:lnSpc>
            <a:spcBef>
              <a:spcPct val="0"/>
            </a:spcBef>
            <a:spcAft>
              <a:spcPct val="15000"/>
            </a:spcAft>
            <a:buChar char="•"/>
          </a:pPr>
          <a:r>
            <a:rPr lang="en-US" sz="1300" kern="1200" dirty="0"/>
            <a:t>DLC will reserve decision on the day and later advise parties of decision and any conditions</a:t>
          </a:r>
          <a:endParaRPr lang="en-NZ" sz="1300" kern="1200" dirty="0"/>
        </a:p>
      </dsp:txBody>
      <dsp:txXfrm>
        <a:off x="9985381" y="1635068"/>
        <a:ext cx="1668962" cy="23060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0FB1A9-2ECB-4A08-A41D-4EED3077D768}">
      <dsp:nvSpPr>
        <dsp:cNvPr id="0" name=""/>
        <dsp:cNvSpPr/>
      </dsp:nvSpPr>
      <dsp:spPr>
        <a:xfrm>
          <a:off x="3123850" y="1243"/>
          <a:ext cx="3150000" cy="72392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1066800">
            <a:lnSpc>
              <a:spcPct val="90000"/>
            </a:lnSpc>
            <a:spcBef>
              <a:spcPct val="0"/>
            </a:spcBef>
            <a:spcAft>
              <a:spcPct val="35000"/>
            </a:spcAft>
            <a:buNone/>
          </a:pPr>
          <a:r>
            <a:rPr lang="en-NZ" sz="2400" b="0" kern="1200" dirty="0"/>
            <a:t>5,197 applications made</a:t>
          </a:r>
        </a:p>
      </dsp:txBody>
      <dsp:txXfrm>
        <a:off x="3123850" y="1243"/>
        <a:ext cx="3150000" cy="723926"/>
      </dsp:txXfrm>
    </dsp:sp>
    <dsp:sp modelId="{EEA17782-12D8-445C-ACA5-81D26F02D0C5}">
      <dsp:nvSpPr>
        <dsp:cNvPr id="0" name=""/>
        <dsp:cNvSpPr/>
      </dsp:nvSpPr>
      <dsp:spPr>
        <a:xfrm>
          <a:off x="3078850" y="761366"/>
          <a:ext cx="3240000" cy="723926"/>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1066800">
            <a:lnSpc>
              <a:spcPct val="90000"/>
            </a:lnSpc>
            <a:spcBef>
              <a:spcPct val="0"/>
            </a:spcBef>
            <a:spcAft>
              <a:spcPct val="35000"/>
            </a:spcAft>
            <a:buNone/>
          </a:pPr>
          <a:r>
            <a:rPr lang="en-NZ" sz="2400" b="0" kern="1200" dirty="0"/>
            <a:t>5,065 approved (97.46%)</a:t>
          </a:r>
        </a:p>
      </dsp:txBody>
      <dsp:txXfrm>
        <a:off x="3078850" y="761366"/>
        <a:ext cx="3240000" cy="723926"/>
      </dsp:txXfrm>
    </dsp:sp>
    <dsp:sp modelId="{E19E906B-7D01-45D5-8A2F-7E0F3F04863F}">
      <dsp:nvSpPr>
        <dsp:cNvPr id="0" name=""/>
        <dsp:cNvSpPr/>
      </dsp:nvSpPr>
      <dsp:spPr>
        <a:xfrm>
          <a:off x="3123850" y="1521489"/>
          <a:ext cx="3150000" cy="72392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1066800">
            <a:lnSpc>
              <a:spcPct val="90000"/>
            </a:lnSpc>
            <a:spcBef>
              <a:spcPct val="0"/>
            </a:spcBef>
            <a:spcAft>
              <a:spcPct val="35000"/>
            </a:spcAft>
            <a:buSzPts val="1100"/>
            <a:buFont typeface="Arial" panose="020B0604020202020204" pitchFamily="34" charset="0"/>
            <a:buNone/>
          </a:pPr>
          <a:r>
            <a:rPr lang="en-NZ" sz="2400" b="0" kern="1200" dirty="0"/>
            <a:t>226 objected to (4.35%)</a:t>
          </a:r>
        </a:p>
      </dsp:txBody>
      <dsp:txXfrm>
        <a:off x="3123850" y="1521489"/>
        <a:ext cx="3150000" cy="723926"/>
      </dsp:txXfrm>
    </dsp:sp>
    <dsp:sp modelId="{3B091CED-7781-47D7-99DD-13A89813B226}">
      <dsp:nvSpPr>
        <dsp:cNvPr id="0" name=""/>
        <dsp:cNvSpPr/>
      </dsp:nvSpPr>
      <dsp:spPr>
        <a:xfrm>
          <a:off x="1953850" y="2281612"/>
          <a:ext cx="5490000" cy="72392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1066800">
            <a:lnSpc>
              <a:spcPct val="90000"/>
            </a:lnSpc>
            <a:spcBef>
              <a:spcPct val="0"/>
            </a:spcBef>
            <a:spcAft>
              <a:spcPct val="35000"/>
            </a:spcAft>
            <a:buSzPts val="1100"/>
            <a:buFont typeface="Arial" panose="020B0604020202020204" pitchFamily="34" charset="0"/>
            <a:buNone/>
          </a:pPr>
          <a:r>
            <a:rPr lang="en-NZ" sz="2400" b="0" kern="1200" dirty="0"/>
            <a:t>160 opposed by reporting agencies (3.08%)</a:t>
          </a:r>
        </a:p>
      </dsp:txBody>
      <dsp:txXfrm>
        <a:off x="1953850" y="2281612"/>
        <a:ext cx="5490000" cy="723926"/>
      </dsp:txXfrm>
    </dsp:sp>
    <dsp:sp modelId="{41DF4A40-3224-4E1E-8388-30C5CB5FC6C2}">
      <dsp:nvSpPr>
        <dsp:cNvPr id="0" name=""/>
        <dsp:cNvSpPr/>
      </dsp:nvSpPr>
      <dsp:spPr>
        <a:xfrm>
          <a:off x="3416350" y="3041735"/>
          <a:ext cx="2565000" cy="723926"/>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1066800">
            <a:lnSpc>
              <a:spcPct val="90000"/>
            </a:lnSpc>
            <a:spcBef>
              <a:spcPct val="0"/>
            </a:spcBef>
            <a:spcAft>
              <a:spcPct val="35000"/>
            </a:spcAft>
            <a:buSzPts val="1100"/>
            <a:buFont typeface="Arial" panose="020B0604020202020204" pitchFamily="34" charset="0"/>
            <a:buNone/>
          </a:pPr>
          <a:r>
            <a:rPr lang="en-NZ" sz="2400" b="0" kern="1200" dirty="0"/>
            <a:t>19 declined (0.37%)</a:t>
          </a:r>
        </a:p>
      </dsp:txBody>
      <dsp:txXfrm>
        <a:off x="3416350" y="3041735"/>
        <a:ext cx="2565000" cy="723926"/>
      </dsp:txXfrm>
    </dsp:sp>
    <dsp:sp modelId="{7381B2A9-0B57-49CC-BFDD-D55FBC10F175}">
      <dsp:nvSpPr>
        <dsp:cNvPr id="0" name=""/>
        <dsp:cNvSpPr/>
      </dsp:nvSpPr>
      <dsp:spPr>
        <a:xfrm>
          <a:off x="3168850" y="3801858"/>
          <a:ext cx="3060000" cy="72392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1066800">
            <a:lnSpc>
              <a:spcPct val="90000"/>
            </a:lnSpc>
            <a:spcBef>
              <a:spcPct val="0"/>
            </a:spcBef>
            <a:spcAft>
              <a:spcPct val="35000"/>
            </a:spcAft>
            <a:buSzPts val="1100"/>
            <a:buFont typeface="Arial" panose="020B0604020202020204" pitchFamily="34" charset="0"/>
            <a:buNone/>
          </a:pPr>
          <a:r>
            <a:rPr lang="en-NZ" sz="2400" b="0" kern="1200" dirty="0"/>
            <a:t>113 withdrawn (2.17%)</a:t>
          </a:r>
        </a:p>
      </dsp:txBody>
      <dsp:txXfrm>
        <a:off x="3168850" y="3801858"/>
        <a:ext cx="3060000" cy="72392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F5C341-195B-4DD0-9F1D-8ACBA8E00568}" type="datetimeFigureOut">
              <a:rPr lang="en-NZ" smtClean="0"/>
              <a:t>21/11/2023</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F06E53-0C19-4E3F-818F-8C6303864337}" type="slidenum">
              <a:rPr lang="en-NZ" smtClean="0"/>
              <a:t>‹#›</a:t>
            </a:fld>
            <a:endParaRPr lang="en-NZ"/>
          </a:p>
        </p:txBody>
      </p:sp>
    </p:spTree>
    <p:extLst>
      <p:ext uri="{BB962C8B-B14F-4D97-AF65-F5344CB8AC3E}">
        <p14:creationId xmlns:p14="http://schemas.microsoft.com/office/powerpoint/2010/main" val="3492715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a:t>
            </a:r>
            <a:r>
              <a:rPr lang="en-US" baseline="0" dirty="0"/>
              <a:t> you think we should provide a bit more information here about standing? </a:t>
            </a:r>
            <a:endParaRPr lang="en-NZ" dirty="0"/>
          </a:p>
        </p:txBody>
      </p:sp>
      <p:sp>
        <p:nvSpPr>
          <p:cNvPr id="4" name="Slide Number Placeholder 3"/>
          <p:cNvSpPr>
            <a:spLocks noGrp="1"/>
          </p:cNvSpPr>
          <p:nvPr>
            <p:ph type="sldNum" sz="quarter" idx="10"/>
          </p:nvPr>
        </p:nvSpPr>
        <p:spPr/>
        <p:txBody>
          <a:bodyPr/>
          <a:lstStyle/>
          <a:p>
            <a:fld id="{DB28FC6B-EF07-42FA-973B-E68939AD54D6}" type="slidenum">
              <a:rPr lang="en-NZ" smtClean="0"/>
              <a:t>8</a:t>
            </a:fld>
            <a:endParaRPr lang="en-NZ"/>
          </a:p>
        </p:txBody>
      </p:sp>
    </p:spTree>
    <p:extLst>
      <p:ext uri="{BB962C8B-B14F-4D97-AF65-F5344CB8AC3E}">
        <p14:creationId xmlns:p14="http://schemas.microsoft.com/office/powerpoint/2010/main" val="3798496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Only include if relevant to the DLC before which</a:t>
            </a:r>
            <a:r>
              <a:rPr lang="en-NZ" baseline="0" dirty="0"/>
              <a:t> this will be heard. Have copies available for people to take away.</a:t>
            </a:r>
          </a:p>
          <a:p>
            <a:r>
              <a:rPr lang="en-NZ" baseline="0" dirty="0"/>
              <a:t>Delete if no LAP.</a:t>
            </a:r>
            <a:endParaRPr lang="en-NZ"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B28FC6B-EF07-42FA-973B-E68939AD54D6}" type="slidenum">
              <a:rPr kumimoji="0" lang="en-N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N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779289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Speaking note: explain why it is important to stick to what you have submitted on – fair process</a:t>
            </a:r>
          </a:p>
        </p:txBody>
      </p:sp>
      <p:sp>
        <p:nvSpPr>
          <p:cNvPr id="4" name="Slide Number Placeholder 3"/>
          <p:cNvSpPr>
            <a:spLocks noGrp="1"/>
          </p:cNvSpPr>
          <p:nvPr>
            <p:ph type="sldNum" sz="quarter" idx="5"/>
          </p:nvPr>
        </p:nvSpPr>
        <p:spPr/>
        <p:txBody>
          <a:bodyPr/>
          <a:lstStyle/>
          <a:p>
            <a:fld id="{DB28FC6B-EF07-42FA-973B-E68939AD54D6}" type="slidenum">
              <a:rPr lang="en-NZ" smtClean="0"/>
              <a:t>22</a:t>
            </a:fld>
            <a:endParaRPr lang="en-NZ"/>
          </a:p>
        </p:txBody>
      </p:sp>
    </p:spTree>
    <p:extLst>
      <p:ext uri="{BB962C8B-B14F-4D97-AF65-F5344CB8AC3E}">
        <p14:creationId xmlns:p14="http://schemas.microsoft.com/office/powerpoint/2010/main" val="19503027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The first slides hopefully include contact details for Health and the Police.  It is helpful to know how accommodating these agencies can be in providing data/information</a:t>
            </a:r>
          </a:p>
        </p:txBody>
      </p:sp>
      <p:sp>
        <p:nvSpPr>
          <p:cNvPr id="4" name="Slide Number Placeholder 3"/>
          <p:cNvSpPr>
            <a:spLocks noGrp="1"/>
          </p:cNvSpPr>
          <p:nvPr>
            <p:ph type="sldNum" sz="quarter" idx="5"/>
          </p:nvPr>
        </p:nvSpPr>
        <p:spPr/>
        <p:txBody>
          <a:bodyPr/>
          <a:lstStyle/>
          <a:p>
            <a:fld id="{DB28FC6B-EF07-42FA-973B-E68939AD54D6}" type="slidenum">
              <a:rPr lang="en-NZ" smtClean="0"/>
              <a:t>23</a:t>
            </a:fld>
            <a:endParaRPr lang="en-NZ"/>
          </a:p>
        </p:txBody>
      </p:sp>
    </p:spTree>
    <p:extLst>
      <p:ext uri="{BB962C8B-B14F-4D97-AF65-F5344CB8AC3E}">
        <p14:creationId xmlns:p14="http://schemas.microsoft.com/office/powerpoint/2010/main" val="27933435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DB28FC6B-EF07-42FA-973B-E68939AD54D6}" type="slidenum">
              <a:rPr lang="en-NZ" smtClean="0"/>
              <a:t>24</a:t>
            </a:fld>
            <a:endParaRPr lang="en-NZ"/>
          </a:p>
        </p:txBody>
      </p:sp>
    </p:spTree>
    <p:extLst>
      <p:ext uri="{BB962C8B-B14F-4D97-AF65-F5344CB8AC3E}">
        <p14:creationId xmlns:p14="http://schemas.microsoft.com/office/powerpoint/2010/main" val="3503723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If presenting</a:t>
            </a:r>
            <a:r>
              <a:rPr lang="en-NZ" baseline="0" dirty="0"/>
              <a:t> in relation to a renewal this slide needs to be amended</a:t>
            </a:r>
            <a:endParaRPr lang="en-NZ"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B28FC6B-EF07-42FA-973B-E68939AD54D6}" type="slidenum">
              <a:rPr kumimoji="0" lang="en-N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N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50784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If presenting</a:t>
            </a:r>
            <a:r>
              <a:rPr lang="en-NZ" baseline="0" dirty="0"/>
              <a:t> in relation to a renewal this slide needs to be amended</a:t>
            </a:r>
            <a:endParaRPr lang="en-NZ"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B28FC6B-EF07-42FA-973B-E68939AD54D6}" type="slidenum">
              <a:rPr kumimoji="0" lang="en-N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N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70883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B28FC6B-EF07-42FA-973B-E68939AD54D6}" type="slidenum">
              <a:rPr kumimoji="0" lang="en-N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N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7544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This slide for new licence applications</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B28FC6B-EF07-42FA-973B-E68939AD54D6}" type="slidenum">
              <a:rPr kumimoji="0" lang="en-N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N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3428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This slide for renewal applications – delete as required</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B28FC6B-EF07-42FA-973B-E68939AD54D6}" type="slidenum">
              <a:rPr kumimoji="0" lang="en-N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N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52380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Presenter could discuss relevant examples of this – e.g. if the application is for a premises near a school, a condition could be that the business is shut between 3 and 4:30 pm</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B28FC6B-EF07-42FA-973B-E68939AD54D6}" type="slidenum">
              <a:rPr kumimoji="0" lang="en-N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N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217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Acknowledge it may be difficult to know the layout is these have not been published with the public notice of application</a:t>
            </a:r>
          </a:p>
        </p:txBody>
      </p:sp>
      <p:sp>
        <p:nvSpPr>
          <p:cNvPr id="4" name="Slide Number Placeholder 3"/>
          <p:cNvSpPr>
            <a:spLocks noGrp="1"/>
          </p:cNvSpPr>
          <p:nvPr>
            <p:ph type="sldNum" sz="quarter" idx="5"/>
          </p:nvPr>
        </p:nvSpPr>
        <p:spPr/>
        <p:txBody>
          <a:bodyPr/>
          <a:lstStyle/>
          <a:p>
            <a:fld id="{4D6122FE-370F-462B-B64D-8FA64DE364A6}" type="slidenum">
              <a:rPr lang="en-NZ" smtClean="0"/>
              <a:t>18</a:t>
            </a:fld>
            <a:endParaRPr lang="en-NZ"/>
          </a:p>
        </p:txBody>
      </p:sp>
    </p:spTree>
    <p:extLst>
      <p:ext uri="{BB962C8B-B14F-4D97-AF65-F5344CB8AC3E}">
        <p14:creationId xmlns:p14="http://schemas.microsoft.com/office/powerpoint/2010/main" val="10425917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Could reference the object of the act</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B28FC6B-EF07-42FA-973B-E68939AD54D6}" type="slidenum">
              <a:rPr kumimoji="0" lang="en-N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N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7299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F32F0-4C05-87C6-3B84-1C6A76C9F6D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2BB9D967-3937-5BEB-1ACD-BB37C9232B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544BB42E-9571-8454-C2BF-E364B8D73B9F}"/>
              </a:ext>
            </a:extLst>
          </p:cNvPr>
          <p:cNvSpPr>
            <a:spLocks noGrp="1"/>
          </p:cNvSpPr>
          <p:nvPr>
            <p:ph type="dt" sz="half" idx="10"/>
          </p:nvPr>
        </p:nvSpPr>
        <p:spPr/>
        <p:txBody>
          <a:bodyPr/>
          <a:lstStyle/>
          <a:p>
            <a:fld id="{E98C0D31-47B9-47A1-A115-7A56982DDA46}" type="datetimeFigureOut">
              <a:rPr lang="en-NZ" smtClean="0"/>
              <a:t>21/11/2023</a:t>
            </a:fld>
            <a:endParaRPr lang="en-NZ"/>
          </a:p>
        </p:txBody>
      </p:sp>
      <p:sp>
        <p:nvSpPr>
          <p:cNvPr id="5" name="Footer Placeholder 4">
            <a:extLst>
              <a:ext uri="{FF2B5EF4-FFF2-40B4-BE49-F238E27FC236}">
                <a16:creationId xmlns:a16="http://schemas.microsoft.com/office/drawing/2014/main" id="{348DFE44-B62A-0395-EAD1-F5529B7E8DCA}"/>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7EB154C8-A2FD-2B3A-C4D5-2F550D459E99}"/>
              </a:ext>
            </a:extLst>
          </p:cNvPr>
          <p:cNvSpPr>
            <a:spLocks noGrp="1"/>
          </p:cNvSpPr>
          <p:nvPr>
            <p:ph type="sldNum" sz="quarter" idx="12"/>
          </p:nvPr>
        </p:nvSpPr>
        <p:spPr/>
        <p:txBody>
          <a:bodyPr/>
          <a:lstStyle/>
          <a:p>
            <a:fld id="{ED2FDE12-6E25-4E35-AFCD-3472F30F276F}" type="slidenum">
              <a:rPr lang="en-NZ" smtClean="0"/>
              <a:t>‹#›</a:t>
            </a:fld>
            <a:endParaRPr lang="en-NZ"/>
          </a:p>
        </p:txBody>
      </p:sp>
    </p:spTree>
    <p:extLst>
      <p:ext uri="{BB962C8B-B14F-4D97-AF65-F5344CB8AC3E}">
        <p14:creationId xmlns:p14="http://schemas.microsoft.com/office/powerpoint/2010/main" val="2894694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65F9A-34B4-084E-3DDB-042036D82F6B}"/>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27530E07-6176-956F-29D8-91FDE41ECD3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A52E569F-7858-B9D2-56EA-3C44329311D7}"/>
              </a:ext>
            </a:extLst>
          </p:cNvPr>
          <p:cNvSpPr>
            <a:spLocks noGrp="1"/>
          </p:cNvSpPr>
          <p:nvPr>
            <p:ph type="dt" sz="half" idx="10"/>
          </p:nvPr>
        </p:nvSpPr>
        <p:spPr/>
        <p:txBody>
          <a:bodyPr/>
          <a:lstStyle/>
          <a:p>
            <a:fld id="{E98C0D31-47B9-47A1-A115-7A56982DDA46}" type="datetimeFigureOut">
              <a:rPr lang="en-NZ" smtClean="0"/>
              <a:t>21/11/2023</a:t>
            </a:fld>
            <a:endParaRPr lang="en-NZ"/>
          </a:p>
        </p:txBody>
      </p:sp>
      <p:sp>
        <p:nvSpPr>
          <p:cNvPr id="5" name="Footer Placeholder 4">
            <a:extLst>
              <a:ext uri="{FF2B5EF4-FFF2-40B4-BE49-F238E27FC236}">
                <a16:creationId xmlns:a16="http://schemas.microsoft.com/office/drawing/2014/main" id="{D5558B92-B8B1-DAB1-DAAA-6EAC32C50DDF}"/>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7BF429F-D627-BA1A-1208-7B736B85990B}"/>
              </a:ext>
            </a:extLst>
          </p:cNvPr>
          <p:cNvSpPr>
            <a:spLocks noGrp="1"/>
          </p:cNvSpPr>
          <p:nvPr>
            <p:ph type="sldNum" sz="quarter" idx="12"/>
          </p:nvPr>
        </p:nvSpPr>
        <p:spPr/>
        <p:txBody>
          <a:bodyPr/>
          <a:lstStyle/>
          <a:p>
            <a:fld id="{ED2FDE12-6E25-4E35-AFCD-3472F30F276F}" type="slidenum">
              <a:rPr lang="en-NZ" smtClean="0"/>
              <a:t>‹#›</a:t>
            </a:fld>
            <a:endParaRPr lang="en-NZ"/>
          </a:p>
        </p:txBody>
      </p:sp>
    </p:spTree>
    <p:extLst>
      <p:ext uri="{BB962C8B-B14F-4D97-AF65-F5344CB8AC3E}">
        <p14:creationId xmlns:p14="http://schemas.microsoft.com/office/powerpoint/2010/main" val="17447953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55E6DB-1523-5457-8BCB-EE4A0263DBE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B5BEC4D7-4C26-468B-27B9-AEA76FFFD59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01D9D911-785A-E74A-C543-5184464E5546}"/>
              </a:ext>
            </a:extLst>
          </p:cNvPr>
          <p:cNvSpPr>
            <a:spLocks noGrp="1"/>
          </p:cNvSpPr>
          <p:nvPr>
            <p:ph type="dt" sz="half" idx="10"/>
          </p:nvPr>
        </p:nvSpPr>
        <p:spPr/>
        <p:txBody>
          <a:bodyPr/>
          <a:lstStyle/>
          <a:p>
            <a:fld id="{E98C0D31-47B9-47A1-A115-7A56982DDA46}" type="datetimeFigureOut">
              <a:rPr lang="en-NZ" smtClean="0"/>
              <a:t>21/11/2023</a:t>
            </a:fld>
            <a:endParaRPr lang="en-NZ"/>
          </a:p>
        </p:txBody>
      </p:sp>
      <p:sp>
        <p:nvSpPr>
          <p:cNvPr id="5" name="Footer Placeholder 4">
            <a:extLst>
              <a:ext uri="{FF2B5EF4-FFF2-40B4-BE49-F238E27FC236}">
                <a16:creationId xmlns:a16="http://schemas.microsoft.com/office/drawing/2014/main" id="{C02AA9D1-E888-2F11-094C-BDD9E9394E9E}"/>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955262DB-36AF-CA3F-936B-38E52BF9F800}"/>
              </a:ext>
            </a:extLst>
          </p:cNvPr>
          <p:cNvSpPr>
            <a:spLocks noGrp="1"/>
          </p:cNvSpPr>
          <p:nvPr>
            <p:ph type="sldNum" sz="quarter" idx="12"/>
          </p:nvPr>
        </p:nvSpPr>
        <p:spPr/>
        <p:txBody>
          <a:bodyPr/>
          <a:lstStyle/>
          <a:p>
            <a:fld id="{ED2FDE12-6E25-4E35-AFCD-3472F30F276F}" type="slidenum">
              <a:rPr lang="en-NZ" smtClean="0"/>
              <a:t>‹#›</a:t>
            </a:fld>
            <a:endParaRPr lang="en-NZ"/>
          </a:p>
        </p:txBody>
      </p:sp>
    </p:spTree>
    <p:extLst>
      <p:ext uri="{BB962C8B-B14F-4D97-AF65-F5344CB8AC3E}">
        <p14:creationId xmlns:p14="http://schemas.microsoft.com/office/powerpoint/2010/main" val="4737548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EA6B5-EE5F-CDAD-293F-8547E16E262C}"/>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EAA10913-FE8B-8351-297A-A6F9CF4BD0E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8A4FCE74-E306-170E-9EF5-5DF244093654}"/>
              </a:ext>
            </a:extLst>
          </p:cNvPr>
          <p:cNvSpPr>
            <a:spLocks noGrp="1"/>
          </p:cNvSpPr>
          <p:nvPr>
            <p:ph type="dt" sz="half" idx="10"/>
          </p:nvPr>
        </p:nvSpPr>
        <p:spPr/>
        <p:txBody>
          <a:bodyPr/>
          <a:lstStyle/>
          <a:p>
            <a:fld id="{E98C0D31-47B9-47A1-A115-7A56982DDA46}" type="datetimeFigureOut">
              <a:rPr lang="en-NZ" smtClean="0"/>
              <a:t>21/11/2023</a:t>
            </a:fld>
            <a:endParaRPr lang="en-NZ"/>
          </a:p>
        </p:txBody>
      </p:sp>
      <p:sp>
        <p:nvSpPr>
          <p:cNvPr id="5" name="Footer Placeholder 4">
            <a:extLst>
              <a:ext uri="{FF2B5EF4-FFF2-40B4-BE49-F238E27FC236}">
                <a16:creationId xmlns:a16="http://schemas.microsoft.com/office/drawing/2014/main" id="{D322341F-CADE-A84F-654D-15FFBF7B98EC}"/>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808C4707-ED00-41C2-7863-0ECFC248B288}"/>
              </a:ext>
            </a:extLst>
          </p:cNvPr>
          <p:cNvSpPr>
            <a:spLocks noGrp="1"/>
          </p:cNvSpPr>
          <p:nvPr>
            <p:ph type="sldNum" sz="quarter" idx="12"/>
          </p:nvPr>
        </p:nvSpPr>
        <p:spPr/>
        <p:txBody>
          <a:bodyPr/>
          <a:lstStyle/>
          <a:p>
            <a:fld id="{ED2FDE12-6E25-4E35-AFCD-3472F30F276F}" type="slidenum">
              <a:rPr lang="en-NZ" smtClean="0"/>
              <a:t>‹#›</a:t>
            </a:fld>
            <a:endParaRPr lang="en-NZ"/>
          </a:p>
        </p:txBody>
      </p:sp>
    </p:spTree>
    <p:extLst>
      <p:ext uri="{BB962C8B-B14F-4D97-AF65-F5344CB8AC3E}">
        <p14:creationId xmlns:p14="http://schemas.microsoft.com/office/powerpoint/2010/main" val="20310722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E4275-B23C-9654-2443-D47C15A1E1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58217399-CEFA-7D88-B96F-3C7B075CD9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4B26A8-EE48-9BCC-6125-3CE4C8C4AD64}"/>
              </a:ext>
            </a:extLst>
          </p:cNvPr>
          <p:cNvSpPr>
            <a:spLocks noGrp="1"/>
          </p:cNvSpPr>
          <p:nvPr>
            <p:ph type="dt" sz="half" idx="10"/>
          </p:nvPr>
        </p:nvSpPr>
        <p:spPr/>
        <p:txBody>
          <a:bodyPr/>
          <a:lstStyle/>
          <a:p>
            <a:fld id="{E98C0D31-47B9-47A1-A115-7A56982DDA46}" type="datetimeFigureOut">
              <a:rPr lang="en-NZ" smtClean="0"/>
              <a:t>21/11/2023</a:t>
            </a:fld>
            <a:endParaRPr lang="en-NZ"/>
          </a:p>
        </p:txBody>
      </p:sp>
      <p:sp>
        <p:nvSpPr>
          <p:cNvPr id="5" name="Footer Placeholder 4">
            <a:extLst>
              <a:ext uri="{FF2B5EF4-FFF2-40B4-BE49-F238E27FC236}">
                <a16:creationId xmlns:a16="http://schemas.microsoft.com/office/drawing/2014/main" id="{9F54BB6A-2FA7-CC7E-266D-E50DB82B90EF}"/>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4015D0A-4099-219F-CCB0-A7673B3639FD}"/>
              </a:ext>
            </a:extLst>
          </p:cNvPr>
          <p:cNvSpPr>
            <a:spLocks noGrp="1"/>
          </p:cNvSpPr>
          <p:nvPr>
            <p:ph type="sldNum" sz="quarter" idx="12"/>
          </p:nvPr>
        </p:nvSpPr>
        <p:spPr/>
        <p:txBody>
          <a:bodyPr/>
          <a:lstStyle/>
          <a:p>
            <a:fld id="{ED2FDE12-6E25-4E35-AFCD-3472F30F276F}" type="slidenum">
              <a:rPr lang="en-NZ" smtClean="0"/>
              <a:t>‹#›</a:t>
            </a:fld>
            <a:endParaRPr lang="en-NZ"/>
          </a:p>
        </p:txBody>
      </p:sp>
    </p:spTree>
    <p:extLst>
      <p:ext uri="{BB962C8B-B14F-4D97-AF65-F5344CB8AC3E}">
        <p14:creationId xmlns:p14="http://schemas.microsoft.com/office/powerpoint/2010/main" val="40711976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F41B0-09ED-386D-3820-4886A13E7CE8}"/>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01FCD0A8-D4FA-2C06-6C82-5EFD369CB9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726D3075-DBBE-4289-D3EB-0380575125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E965C2DC-A0B0-B42A-AF24-8538B1ADF13D}"/>
              </a:ext>
            </a:extLst>
          </p:cNvPr>
          <p:cNvSpPr>
            <a:spLocks noGrp="1"/>
          </p:cNvSpPr>
          <p:nvPr>
            <p:ph type="dt" sz="half" idx="10"/>
          </p:nvPr>
        </p:nvSpPr>
        <p:spPr/>
        <p:txBody>
          <a:bodyPr/>
          <a:lstStyle/>
          <a:p>
            <a:fld id="{E98C0D31-47B9-47A1-A115-7A56982DDA46}" type="datetimeFigureOut">
              <a:rPr lang="en-NZ" smtClean="0"/>
              <a:t>21/11/2023</a:t>
            </a:fld>
            <a:endParaRPr lang="en-NZ"/>
          </a:p>
        </p:txBody>
      </p:sp>
      <p:sp>
        <p:nvSpPr>
          <p:cNvPr id="6" name="Footer Placeholder 5">
            <a:extLst>
              <a:ext uri="{FF2B5EF4-FFF2-40B4-BE49-F238E27FC236}">
                <a16:creationId xmlns:a16="http://schemas.microsoft.com/office/drawing/2014/main" id="{B8D4511E-343F-7FE1-2AB5-D448CD1E8B6F}"/>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EA63A3C4-E504-2A49-F5BB-44D53164B66A}"/>
              </a:ext>
            </a:extLst>
          </p:cNvPr>
          <p:cNvSpPr>
            <a:spLocks noGrp="1"/>
          </p:cNvSpPr>
          <p:nvPr>
            <p:ph type="sldNum" sz="quarter" idx="12"/>
          </p:nvPr>
        </p:nvSpPr>
        <p:spPr/>
        <p:txBody>
          <a:bodyPr/>
          <a:lstStyle/>
          <a:p>
            <a:fld id="{ED2FDE12-6E25-4E35-AFCD-3472F30F276F}" type="slidenum">
              <a:rPr lang="en-NZ" smtClean="0"/>
              <a:t>‹#›</a:t>
            </a:fld>
            <a:endParaRPr lang="en-NZ"/>
          </a:p>
        </p:txBody>
      </p:sp>
    </p:spTree>
    <p:extLst>
      <p:ext uri="{BB962C8B-B14F-4D97-AF65-F5344CB8AC3E}">
        <p14:creationId xmlns:p14="http://schemas.microsoft.com/office/powerpoint/2010/main" val="11460933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4FD5A-3DA1-8EB0-9CF0-BBF0DAA2B67D}"/>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71DE6112-C829-F08D-9DB4-A7E1840640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7594600-2390-1BDD-8619-0A556C2AD1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C4DE96E4-C0B1-07EE-FD7B-940E86EE77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3D502F-D220-58C2-65DE-71B3EF636C1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D550ADA3-B2EF-75FF-6AA0-1BB725642280}"/>
              </a:ext>
            </a:extLst>
          </p:cNvPr>
          <p:cNvSpPr>
            <a:spLocks noGrp="1"/>
          </p:cNvSpPr>
          <p:nvPr>
            <p:ph type="dt" sz="half" idx="10"/>
          </p:nvPr>
        </p:nvSpPr>
        <p:spPr/>
        <p:txBody>
          <a:bodyPr/>
          <a:lstStyle/>
          <a:p>
            <a:fld id="{E98C0D31-47B9-47A1-A115-7A56982DDA46}" type="datetimeFigureOut">
              <a:rPr lang="en-NZ" smtClean="0"/>
              <a:t>21/11/2023</a:t>
            </a:fld>
            <a:endParaRPr lang="en-NZ"/>
          </a:p>
        </p:txBody>
      </p:sp>
      <p:sp>
        <p:nvSpPr>
          <p:cNvPr id="8" name="Footer Placeholder 7">
            <a:extLst>
              <a:ext uri="{FF2B5EF4-FFF2-40B4-BE49-F238E27FC236}">
                <a16:creationId xmlns:a16="http://schemas.microsoft.com/office/drawing/2014/main" id="{F911E10D-CB44-D58C-59F0-C0BF239002D3}"/>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BCE3FE83-182C-C223-5740-752D3CF72FD8}"/>
              </a:ext>
            </a:extLst>
          </p:cNvPr>
          <p:cNvSpPr>
            <a:spLocks noGrp="1"/>
          </p:cNvSpPr>
          <p:nvPr>
            <p:ph type="sldNum" sz="quarter" idx="12"/>
          </p:nvPr>
        </p:nvSpPr>
        <p:spPr/>
        <p:txBody>
          <a:bodyPr/>
          <a:lstStyle/>
          <a:p>
            <a:fld id="{ED2FDE12-6E25-4E35-AFCD-3472F30F276F}" type="slidenum">
              <a:rPr lang="en-NZ" smtClean="0"/>
              <a:t>‹#›</a:t>
            </a:fld>
            <a:endParaRPr lang="en-NZ"/>
          </a:p>
        </p:txBody>
      </p:sp>
    </p:spTree>
    <p:extLst>
      <p:ext uri="{BB962C8B-B14F-4D97-AF65-F5344CB8AC3E}">
        <p14:creationId xmlns:p14="http://schemas.microsoft.com/office/powerpoint/2010/main" val="42536846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46507-A7A2-F514-4280-0B00AC30C57C}"/>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43E6A39A-B511-ED57-10BC-247ED2FCDFEA}"/>
              </a:ext>
            </a:extLst>
          </p:cNvPr>
          <p:cNvSpPr>
            <a:spLocks noGrp="1"/>
          </p:cNvSpPr>
          <p:nvPr>
            <p:ph type="dt" sz="half" idx="10"/>
          </p:nvPr>
        </p:nvSpPr>
        <p:spPr/>
        <p:txBody>
          <a:bodyPr/>
          <a:lstStyle/>
          <a:p>
            <a:fld id="{E98C0D31-47B9-47A1-A115-7A56982DDA46}" type="datetimeFigureOut">
              <a:rPr lang="en-NZ" smtClean="0"/>
              <a:t>21/11/2023</a:t>
            </a:fld>
            <a:endParaRPr lang="en-NZ"/>
          </a:p>
        </p:txBody>
      </p:sp>
      <p:sp>
        <p:nvSpPr>
          <p:cNvPr id="4" name="Footer Placeholder 3">
            <a:extLst>
              <a:ext uri="{FF2B5EF4-FFF2-40B4-BE49-F238E27FC236}">
                <a16:creationId xmlns:a16="http://schemas.microsoft.com/office/drawing/2014/main" id="{C8F1A2DD-4D6D-17D7-8A72-1DA8D53F4B4F}"/>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63D53250-B980-4BDC-89E7-1578F9605858}"/>
              </a:ext>
            </a:extLst>
          </p:cNvPr>
          <p:cNvSpPr>
            <a:spLocks noGrp="1"/>
          </p:cNvSpPr>
          <p:nvPr>
            <p:ph type="sldNum" sz="quarter" idx="12"/>
          </p:nvPr>
        </p:nvSpPr>
        <p:spPr/>
        <p:txBody>
          <a:bodyPr/>
          <a:lstStyle/>
          <a:p>
            <a:fld id="{ED2FDE12-6E25-4E35-AFCD-3472F30F276F}" type="slidenum">
              <a:rPr lang="en-NZ" smtClean="0"/>
              <a:t>‹#›</a:t>
            </a:fld>
            <a:endParaRPr lang="en-NZ"/>
          </a:p>
        </p:txBody>
      </p:sp>
    </p:spTree>
    <p:extLst>
      <p:ext uri="{BB962C8B-B14F-4D97-AF65-F5344CB8AC3E}">
        <p14:creationId xmlns:p14="http://schemas.microsoft.com/office/powerpoint/2010/main" val="2417161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43EDB0-1467-C797-ED7C-6DAAA61F1942}"/>
              </a:ext>
            </a:extLst>
          </p:cNvPr>
          <p:cNvSpPr>
            <a:spLocks noGrp="1"/>
          </p:cNvSpPr>
          <p:nvPr>
            <p:ph type="dt" sz="half" idx="10"/>
          </p:nvPr>
        </p:nvSpPr>
        <p:spPr/>
        <p:txBody>
          <a:bodyPr/>
          <a:lstStyle/>
          <a:p>
            <a:fld id="{E98C0D31-47B9-47A1-A115-7A56982DDA46}" type="datetimeFigureOut">
              <a:rPr lang="en-NZ" smtClean="0"/>
              <a:t>21/11/2023</a:t>
            </a:fld>
            <a:endParaRPr lang="en-NZ"/>
          </a:p>
        </p:txBody>
      </p:sp>
      <p:sp>
        <p:nvSpPr>
          <p:cNvPr id="3" name="Footer Placeholder 2">
            <a:extLst>
              <a:ext uri="{FF2B5EF4-FFF2-40B4-BE49-F238E27FC236}">
                <a16:creationId xmlns:a16="http://schemas.microsoft.com/office/drawing/2014/main" id="{4A8BAC53-F16C-EC1C-1D55-F129A5410CCA}"/>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3873C5D8-D9D2-4B82-CE65-AEDDD7A8C1D0}"/>
              </a:ext>
            </a:extLst>
          </p:cNvPr>
          <p:cNvSpPr>
            <a:spLocks noGrp="1"/>
          </p:cNvSpPr>
          <p:nvPr>
            <p:ph type="sldNum" sz="quarter" idx="12"/>
          </p:nvPr>
        </p:nvSpPr>
        <p:spPr/>
        <p:txBody>
          <a:bodyPr/>
          <a:lstStyle/>
          <a:p>
            <a:fld id="{ED2FDE12-6E25-4E35-AFCD-3472F30F276F}" type="slidenum">
              <a:rPr lang="en-NZ" smtClean="0"/>
              <a:t>‹#›</a:t>
            </a:fld>
            <a:endParaRPr lang="en-NZ"/>
          </a:p>
        </p:txBody>
      </p:sp>
    </p:spTree>
    <p:extLst>
      <p:ext uri="{BB962C8B-B14F-4D97-AF65-F5344CB8AC3E}">
        <p14:creationId xmlns:p14="http://schemas.microsoft.com/office/powerpoint/2010/main" val="16245261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4BCAB-CA56-7118-6856-14B9A5ECD1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0B7608DE-95DE-CACB-1A73-20ACDDDBC0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E867A82B-641A-1155-B62F-5D936074BA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2B6B97-B75A-C210-E5F2-BE0A239B4F9F}"/>
              </a:ext>
            </a:extLst>
          </p:cNvPr>
          <p:cNvSpPr>
            <a:spLocks noGrp="1"/>
          </p:cNvSpPr>
          <p:nvPr>
            <p:ph type="dt" sz="half" idx="10"/>
          </p:nvPr>
        </p:nvSpPr>
        <p:spPr/>
        <p:txBody>
          <a:bodyPr/>
          <a:lstStyle/>
          <a:p>
            <a:fld id="{E98C0D31-47B9-47A1-A115-7A56982DDA46}" type="datetimeFigureOut">
              <a:rPr lang="en-NZ" smtClean="0"/>
              <a:t>21/11/2023</a:t>
            </a:fld>
            <a:endParaRPr lang="en-NZ"/>
          </a:p>
        </p:txBody>
      </p:sp>
      <p:sp>
        <p:nvSpPr>
          <p:cNvPr id="6" name="Footer Placeholder 5">
            <a:extLst>
              <a:ext uri="{FF2B5EF4-FFF2-40B4-BE49-F238E27FC236}">
                <a16:creationId xmlns:a16="http://schemas.microsoft.com/office/drawing/2014/main" id="{F91DE98E-29E8-90FC-A4FF-D539FF6601D5}"/>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033E1D62-10EB-F62E-218C-D94D07140696}"/>
              </a:ext>
            </a:extLst>
          </p:cNvPr>
          <p:cNvSpPr>
            <a:spLocks noGrp="1"/>
          </p:cNvSpPr>
          <p:nvPr>
            <p:ph type="sldNum" sz="quarter" idx="12"/>
          </p:nvPr>
        </p:nvSpPr>
        <p:spPr/>
        <p:txBody>
          <a:bodyPr/>
          <a:lstStyle/>
          <a:p>
            <a:fld id="{ED2FDE12-6E25-4E35-AFCD-3472F30F276F}" type="slidenum">
              <a:rPr lang="en-NZ" smtClean="0"/>
              <a:t>‹#›</a:t>
            </a:fld>
            <a:endParaRPr lang="en-NZ"/>
          </a:p>
        </p:txBody>
      </p:sp>
    </p:spTree>
    <p:extLst>
      <p:ext uri="{BB962C8B-B14F-4D97-AF65-F5344CB8AC3E}">
        <p14:creationId xmlns:p14="http://schemas.microsoft.com/office/powerpoint/2010/main" val="4461362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2880A-7AC8-3EDD-D496-DFE95C982A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58D0E8F6-E73D-1DB5-B809-D5BC4309AC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B91E0B2C-33A7-84BC-5FD5-1272384B29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F2AD3C-1264-06B3-CE42-A193CB17B564}"/>
              </a:ext>
            </a:extLst>
          </p:cNvPr>
          <p:cNvSpPr>
            <a:spLocks noGrp="1"/>
          </p:cNvSpPr>
          <p:nvPr>
            <p:ph type="dt" sz="half" idx="10"/>
          </p:nvPr>
        </p:nvSpPr>
        <p:spPr/>
        <p:txBody>
          <a:bodyPr/>
          <a:lstStyle/>
          <a:p>
            <a:fld id="{E98C0D31-47B9-47A1-A115-7A56982DDA46}" type="datetimeFigureOut">
              <a:rPr lang="en-NZ" smtClean="0"/>
              <a:t>21/11/2023</a:t>
            </a:fld>
            <a:endParaRPr lang="en-NZ"/>
          </a:p>
        </p:txBody>
      </p:sp>
      <p:sp>
        <p:nvSpPr>
          <p:cNvPr id="6" name="Footer Placeholder 5">
            <a:extLst>
              <a:ext uri="{FF2B5EF4-FFF2-40B4-BE49-F238E27FC236}">
                <a16:creationId xmlns:a16="http://schemas.microsoft.com/office/drawing/2014/main" id="{65896389-C96C-1BDC-A4F5-7D88FB9873AA}"/>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7D3CF8AC-E078-EA37-F563-1C165509EBC2}"/>
              </a:ext>
            </a:extLst>
          </p:cNvPr>
          <p:cNvSpPr>
            <a:spLocks noGrp="1"/>
          </p:cNvSpPr>
          <p:nvPr>
            <p:ph type="sldNum" sz="quarter" idx="12"/>
          </p:nvPr>
        </p:nvSpPr>
        <p:spPr/>
        <p:txBody>
          <a:bodyPr/>
          <a:lstStyle/>
          <a:p>
            <a:fld id="{ED2FDE12-6E25-4E35-AFCD-3472F30F276F}" type="slidenum">
              <a:rPr lang="en-NZ" smtClean="0"/>
              <a:t>‹#›</a:t>
            </a:fld>
            <a:endParaRPr lang="en-NZ"/>
          </a:p>
        </p:txBody>
      </p:sp>
    </p:spTree>
    <p:extLst>
      <p:ext uri="{BB962C8B-B14F-4D97-AF65-F5344CB8AC3E}">
        <p14:creationId xmlns:p14="http://schemas.microsoft.com/office/powerpoint/2010/main" val="14133782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C6B67FA-1369-2837-A44A-FC8AB5F5B3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801C5A58-FFAE-65E3-8277-9412FFD850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78F786F6-326C-B498-7D4E-4704EC955B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8C0D31-47B9-47A1-A115-7A56982DDA46}" type="datetimeFigureOut">
              <a:rPr lang="en-NZ" smtClean="0"/>
              <a:t>21/11/2023</a:t>
            </a:fld>
            <a:endParaRPr lang="en-NZ"/>
          </a:p>
        </p:txBody>
      </p:sp>
      <p:sp>
        <p:nvSpPr>
          <p:cNvPr id="5" name="Footer Placeholder 4">
            <a:extLst>
              <a:ext uri="{FF2B5EF4-FFF2-40B4-BE49-F238E27FC236}">
                <a16:creationId xmlns:a16="http://schemas.microsoft.com/office/drawing/2014/main" id="{3757BDB3-5BDD-5A36-EAEE-3176F80F73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E9CE3952-E590-322A-C54B-EC131A99CB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2FDE12-6E25-4E35-AFCD-3472F30F276F}" type="slidenum">
              <a:rPr lang="en-NZ" smtClean="0"/>
              <a:t>‹#›</a:t>
            </a:fld>
            <a:endParaRPr lang="en-NZ"/>
          </a:p>
        </p:txBody>
      </p:sp>
    </p:spTree>
    <p:extLst>
      <p:ext uri="{BB962C8B-B14F-4D97-AF65-F5344CB8AC3E}">
        <p14:creationId xmlns:p14="http://schemas.microsoft.com/office/powerpoint/2010/main" val="365725459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1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svg"/></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svg"/></Relationships>
</file>

<file path=ppt/slides/_rels/slide19.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5.svg"/></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7.sv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Layout" Target="../slideLayouts/slideLayout2.xml"/><Relationship Id="rId5" Type="http://schemas.openxmlformats.org/officeDocument/2006/relationships/image" Target="../media/image21.svg"/><Relationship Id="rId4" Type="http://schemas.openxmlformats.org/officeDocument/2006/relationships/image" Target="../media/image20.png"/></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4" name="Freeform: Shape 1083">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6" name="Rectangle 1085">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1" name="Rectangle 1087">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0" name="Freeform: Shape 1089">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98" name="Isosceles Triangle 1091">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9" name="Isosceles Triangle 1093">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BD2B47DE-DC3E-C29A-8786-DE072343D303}"/>
              </a:ext>
            </a:extLst>
          </p:cNvPr>
          <p:cNvSpPr txBox="1"/>
          <p:nvPr/>
        </p:nvSpPr>
        <p:spPr>
          <a:xfrm flipH="1">
            <a:off x="1318665" y="801173"/>
            <a:ext cx="9554670" cy="3807196"/>
          </a:xfrm>
          <a:prstGeom prst="rect">
            <a:avLst/>
          </a:prstGeom>
          <a:noFill/>
        </p:spPr>
        <p:txBody>
          <a:bodyPr wrap="square" rtlCol="0">
            <a:spAutoFit/>
          </a:bodyPr>
          <a:lstStyle/>
          <a:p>
            <a:pPr algn="ctr"/>
            <a:endParaRPr lang="en-US" sz="3700" b="1" dirty="0">
              <a:solidFill>
                <a:schemeClr val="accent1"/>
              </a:solidFill>
            </a:endParaRPr>
          </a:p>
          <a:p>
            <a:pPr algn="ctr"/>
            <a:endParaRPr lang="en-US" sz="3700" b="1" dirty="0">
              <a:solidFill>
                <a:schemeClr val="accent1"/>
              </a:solidFill>
            </a:endParaRPr>
          </a:p>
          <a:p>
            <a:pPr algn="ctr"/>
            <a:endParaRPr lang="en-US" sz="3700" b="1" dirty="0">
              <a:solidFill>
                <a:schemeClr val="accent1"/>
              </a:solidFill>
            </a:endParaRPr>
          </a:p>
          <a:p>
            <a:pPr algn="ctr"/>
            <a:endParaRPr lang="en-US" sz="4400" b="1" dirty="0">
              <a:solidFill>
                <a:schemeClr val="accent1"/>
              </a:solidFill>
            </a:endParaRPr>
          </a:p>
          <a:p>
            <a:pPr algn="ctr">
              <a:lnSpc>
                <a:spcPct val="90000"/>
              </a:lnSpc>
              <a:spcBef>
                <a:spcPct val="0"/>
              </a:spcBef>
              <a:spcAft>
                <a:spcPts val="600"/>
              </a:spcAft>
            </a:pPr>
            <a:r>
              <a:rPr lang="en-US" sz="4800" b="1" cap="all" dirty="0">
                <a:solidFill>
                  <a:schemeClr val="accent1"/>
                </a:solidFill>
              </a:rPr>
              <a:t>ALCOHOL LICENSING law in Aotearoa</a:t>
            </a:r>
          </a:p>
        </p:txBody>
      </p:sp>
      <p:pic>
        <p:nvPicPr>
          <p:cNvPr id="8" name="Picture 16" descr="Community Law South Auckland">
            <a:extLst>
              <a:ext uri="{FF2B5EF4-FFF2-40B4-BE49-F238E27FC236}">
                <a16:creationId xmlns:a16="http://schemas.microsoft.com/office/drawing/2014/main" id="{D2F9A370-B1CD-FB0C-DF8E-755BC63676D4}"/>
              </a:ext>
            </a:extLst>
          </p:cNvPr>
          <p:cNvPicPr>
            <a:picLocks noChangeAspect="1" noChangeArrowheads="1"/>
          </p:cNvPicPr>
          <p:nvPr/>
        </p:nvPicPr>
        <p:blipFill>
          <a:blip r:embed="rId2">
            <a:alphaModFix amt="85000"/>
            <a:extLst>
              <a:ext uri="{28A0092B-C50C-407E-A947-70E740481C1C}">
                <a14:useLocalDpi xmlns:a14="http://schemas.microsoft.com/office/drawing/2010/main" val="0"/>
              </a:ext>
            </a:extLst>
          </a:blip>
          <a:stretch>
            <a:fillRect/>
          </a:stretch>
        </p:blipFill>
        <p:spPr bwMode="auto">
          <a:xfrm>
            <a:off x="4435486" y="801173"/>
            <a:ext cx="3321027" cy="1644897"/>
          </a:xfrm>
          <a:prstGeom prst="rect">
            <a:avLst/>
          </a:prstGeom>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77470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B50D5-FB33-436D-889A-6B4DBA2DB0A6}"/>
              </a:ext>
            </a:extLst>
          </p:cNvPr>
          <p:cNvSpPr>
            <a:spLocks noGrp="1"/>
          </p:cNvSpPr>
          <p:nvPr>
            <p:ph type="title"/>
          </p:nvPr>
        </p:nvSpPr>
        <p:spPr>
          <a:xfrm>
            <a:off x="1202919" y="284176"/>
            <a:ext cx="9784080" cy="1508760"/>
          </a:xfrm>
        </p:spPr>
        <p:txBody>
          <a:bodyPr/>
          <a:lstStyle/>
          <a:p>
            <a:r>
              <a:rPr lang="en-NZ" sz="4800" cap="all" dirty="0">
                <a:solidFill>
                  <a:schemeClr val="accent1"/>
                </a:solidFill>
                <a:latin typeface="+mn-lt"/>
                <a:ea typeface="+mn-ea"/>
                <a:cs typeface="+mn-cs"/>
              </a:rPr>
              <a:t>Grounds for objecting</a:t>
            </a:r>
            <a:br>
              <a:rPr lang="en-NZ" sz="4800" cap="all" dirty="0">
                <a:solidFill>
                  <a:schemeClr val="accent1"/>
                </a:solidFill>
                <a:latin typeface="+mn-lt"/>
                <a:ea typeface="+mn-ea"/>
                <a:cs typeface="+mn-cs"/>
              </a:rPr>
            </a:br>
            <a:r>
              <a:rPr lang="en-NZ" sz="4800" cap="all" dirty="0">
                <a:solidFill>
                  <a:schemeClr val="accent1"/>
                </a:solidFill>
                <a:latin typeface="+mn-lt"/>
                <a:ea typeface="+mn-ea"/>
                <a:cs typeface="+mn-cs"/>
              </a:rPr>
              <a:t>S105 NEW LICENCES</a:t>
            </a:r>
          </a:p>
        </p:txBody>
      </p:sp>
      <p:sp>
        <p:nvSpPr>
          <p:cNvPr id="3" name="Content Placeholder 2">
            <a:extLst>
              <a:ext uri="{FF2B5EF4-FFF2-40B4-BE49-F238E27FC236}">
                <a16:creationId xmlns:a16="http://schemas.microsoft.com/office/drawing/2014/main" id="{AF6371A1-1AFC-4519-8040-B4BF4EBA7202}"/>
              </a:ext>
            </a:extLst>
          </p:cNvPr>
          <p:cNvSpPr>
            <a:spLocks noGrp="1"/>
          </p:cNvSpPr>
          <p:nvPr>
            <p:ph idx="1"/>
          </p:nvPr>
        </p:nvSpPr>
        <p:spPr>
          <a:xfrm>
            <a:off x="1202919" y="1963554"/>
            <a:ext cx="9784080" cy="4206240"/>
          </a:xfrm>
        </p:spPr>
        <p:txBody>
          <a:bodyPr>
            <a:normAutofit fontScale="47500" lnSpcReduction="20000"/>
          </a:bodyPr>
          <a:lstStyle/>
          <a:p>
            <a:pPr marL="0" indent="0">
              <a:buNone/>
            </a:pPr>
            <a:r>
              <a:rPr lang="en-US" dirty="0"/>
              <a:t>(a) the object of this Act:</a:t>
            </a:r>
          </a:p>
          <a:p>
            <a:pPr marL="0" indent="0">
              <a:buNone/>
            </a:pPr>
            <a:r>
              <a:rPr lang="en-US" dirty="0"/>
              <a:t>(b) the suitability of the applicant:</a:t>
            </a:r>
          </a:p>
          <a:p>
            <a:pPr marL="0" indent="0">
              <a:buNone/>
            </a:pPr>
            <a:r>
              <a:rPr lang="en-US" dirty="0"/>
              <a:t>(c) any relevant local alcohol policy:</a:t>
            </a:r>
          </a:p>
          <a:p>
            <a:pPr marL="0" indent="0">
              <a:buNone/>
            </a:pPr>
            <a:r>
              <a:rPr lang="en-US" dirty="0"/>
              <a:t>(d) the days on which and the hours during which the applicant proposes to sell alcohol:</a:t>
            </a:r>
          </a:p>
          <a:p>
            <a:pPr marL="0" indent="0">
              <a:buNone/>
            </a:pPr>
            <a:r>
              <a:rPr lang="en-US" dirty="0"/>
              <a:t>(e) the design and layout of any proposed premises:</a:t>
            </a:r>
          </a:p>
          <a:p>
            <a:pPr marL="0" indent="0">
              <a:buNone/>
            </a:pPr>
            <a:r>
              <a:rPr lang="en-US" dirty="0"/>
              <a:t>(f) whether the applicant is engaged in, or proposes on the premises to engage in, the sale of goods other than alcohol, low-alcohol refreshments, non-alcoholic refreshments, and food, and if so, which goods:</a:t>
            </a:r>
          </a:p>
          <a:p>
            <a:pPr marL="0" indent="0">
              <a:buNone/>
            </a:pPr>
            <a:r>
              <a:rPr lang="en-US" dirty="0"/>
              <a:t>(g) whether the applicant is engaged in, or proposes on the premises to engage in, the provision of services other than those directly related to the sale of alcohol, low-alcohol refreshments, non-alcoholic refreshments, and food, and if so, which services:</a:t>
            </a:r>
          </a:p>
          <a:p>
            <a:pPr marL="0" indent="0">
              <a:buNone/>
            </a:pPr>
            <a:r>
              <a:rPr lang="en-US" dirty="0"/>
              <a:t>(h) whether (in its opinion) the amenity and good order of the locality would be likely to be reduced, to more than a minor extent, by the effects of the issue of the licence:</a:t>
            </a:r>
          </a:p>
          <a:p>
            <a:pPr marL="0" indent="0">
              <a:buNone/>
            </a:pPr>
            <a:r>
              <a:rPr lang="en-US" dirty="0"/>
              <a:t>(</a:t>
            </a:r>
            <a:r>
              <a:rPr lang="en-US" dirty="0" err="1"/>
              <a:t>i</a:t>
            </a:r>
            <a:r>
              <a:rPr lang="en-US" dirty="0"/>
              <a:t>) whether (in its opinion) the amenity and good order of the locality are already so badly affected by the effects of the issue of existing licences that—</a:t>
            </a:r>
          </a:p>
          <a:p>
            <a:pPr marL="0" indent="0">
              <a:buNone/>
            </a:pPr>
            <a:r>
              <a:rPr lang="en-US" dirty="0"/>
              <a:t>(</a:t>
            </a:r>
            <a:r>
              <a:rPr lang="en-US" dirty="0" err="1"/>
              <a:t>i</a:t>
            </a:r>
            <a:r>
              <a:rPr lang="en-US" dirty="0"/>
              <a:t>) they would be unlikely to be reduced further  (or would be likely to be reduced further to only a minor extent) by the effects of the issue of the licence; but</a:t>
            </a:r>
          </a:p>
          <a:p>
            <a:pPr marL="0" indent="0">
              <a:buNone/>
            </a:pPr>
            <a:r>
              <a:rPr lang="en-US" dirty="0"/>
              <a:t>(ii) it is nevertheless desirable not to issue any further licences:</a:t>
            </a:r>
          </a:p>
          <a:p>
            <a:pPr marL="0" indent="0">
              <a:buNone/>
            </a:pPr>
            <a:r>
              <a:rPr lang="en-US" dirty="0"/>
              <a:t>(j) whether the applicant has appropriate systems, staff, and training to comply with the law:</a:t>
            </a:r>
          </a:p>
          <a:p>
            <a:pPr marL="0" indent="0">
              <a:buNone/>
            </a:pPr>
            <a:r>
              <a:rPr lang="en-US" dirty="0"/>
              <a:t>(k) any matters dealt with in any report from the Police, an inspector, or a Medical Officer of Health made under section 103.</a:t>
            </a:r>
            <a:endParaRPr lang="en-NZ" dirty="0"/>
          </a:p>
        </p:txBody>
      </p:sp>
      <p:grpSp>
        <p:nvGrpSpPr>
          <p:cNvPr id="4" name="Group 3">
            <a:extLst>
              <a:ext uri="{FF2B5EF4-FFF2-40B4-BE49-F238E27FC236}">
                <a16:creationId xmlns:a16="http://schemas.microsoft.com/office/drawing/2014/main" id="{04778A1F-2700-33FC-26F7-3537061C0AC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10" name="Freeform: Shape 9">
              <a:extLst>
                <a:ext uri="{FF2B5EF4-FFF2-40B4-BE49-F238E27FC236}">
                  <a16:creationId xmlns:a16="http://schemas.microsoft.com/office/drawing/2014/main" id="{50AF954E-FEED-2A71-4C3E-1624D6A5EA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1AE6227-963F-5F97-25C3-CC1E45284B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Rectangle 11">
            <a:extLst>
              <a:ext uri="{FF2B5EF4-FFF2-40B4-BE49-F238E27FC236}">
                <a16:creationId xmlns:a16="http://schemas.microsoft.com/office/drawing/2014/main" id="{70DC8B3B-2BD5-6346-7797-FC38958EB0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31596064-CB1F-59C6-853F-145347DE4B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74192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B50D5-FB33-436D-889A-6B4DBA2DB0A6}"/>
              </a:ext>
            </a:extLst>
          </p:cNvPr>
          <p:cNvSpPr>
            <a:spLocks noGrp="1"/>
          </p:cNvSpPr>
          <p:nvPr>
            <p:ph type="title"/>
          </p:nvPr>
        </p:nvSpPr>
        <p:spPr>
          <a:xfrm>
            <a:off x="1202919" y="284176"/>
            <a:ext cx="9784080" cy="1508760"/>
          </a:xfrm>
        </p:spPr>
        <p:txBody>
          <a:bodyPr/>
          <a:lstStyle/>
          <a:p>
            <a:r>
              <a:rPr lang="en-NZ" sz="4800" cap="all" dirty="0">
                <a:solidFill>
                  <a:schemeClr val="accent1"/>
                </a:solidFill>
                <a:latin typeface="+mn-lt"/>
                <a:ea typeface="+mn-ea"/>
                <a:cs typeface="+mn-cs"/>
              </a:rPr>
              <a:t>Grounds for objecting</a:t>
            </a:r>
            <a:br>
              <a:rPr lang="en-NZ" sz="4800" cap="all" dirty="0">
                <a:solidFill>
                  <a:schemeClr val="accent1"/>
                </a:solidFill>
                <a:latin typeface="+mn-lt"/>
                <a:ea typeface="+mn-ea"/>
                <a:cs typeface="+mn-cs"/>
              </a:rPr>
            </a:br>
            <a:r>
              <a:rPr lang="en-NZ" sz="4800" cap="all" dirty="0">
                <a:solidFill>
                  <a:schemeClr val="accent1"/>
                </a:solidFill>
                <a:latin typeface="+mn-lt"/>
                <a:ea typeface="+mn-ea"/>
                <a:cs typeface="+mn-cs"/>
              </a:rPr>
              <a:t>S131 LICENCE renewals</a:t>
            </a:r>
          </a:p>
        </p:txBody>
      </p:sp>
      <p:sp>
        <p:nvSpPr>
          <p:cNvPr id="3" name="Content Placeholder 2">
            <a:extLst>
              <a:ext uri="{FF2B5EF4-FFF2-40B4-BE49-F238E27FC236}">
                <a16:creationId xmlns:a16="http://schemas.microsoft.com/office/drawing/2014/main" id="{AF6371A1-1AFC-4519-8040-B4BF4EBA7202}"/>
              </a:ext>
            </a:extLst>
          </p:cNvPr>
          <p:cNvSpPr>
            <a:spLocks noGrp="1"/>
          </p:cNvSpPr>
          <p:nvPr>
            <p:ph idx="1"/>
          </p:nvPr>
        </p:nvSpPr>
        <p:spPr>
          <a:xfrm>
            <a:off x="1202919" y="1963554"/>
            <a:ext cx="9784080" cy="4206240"/>
          </a:xfrm>
        </p:spPr>
        <p:txBody>
          <a:bodyPr>
            <a:normAutofit fontScale="55000" lnSpcReduction="20000"/>
          </a:bodyPr>
          <a:lstStyle/>
          <a:p>
            <a:pPr marL="0" indent="0">
              <a:buNone/>
            </a:pPr>
            <a:r>
              <a:rPr lang="en-US" dirty="0"/>
              <a:t>(a) the matters set out in paragraphs (a) to (g), (j), and (k) of section 105(1):</a:t>
            </a:r>
          </a:p>
          <a:p>
            <a:pPr marL="457200" lvl="1" indent="0">
              <a:buNone/>
            </a:pPr>
            <a:r>
              <a:rPr lang="en-US" i="1" dirty="0"/>
              <a:t>(a) the object of this Act:</a:t>
            </a:r>
          </a:p>
          <a:p>
            <a:pPr marL="457200" lvl="1" indent="0">
              <a:buNone/>
            </a:pPr>
            <a:r>
              <a:rPr lang="en-US" i="1" dirty="0"/>
              <a:t>(b) the suitability of the applicant:</a:t>
            </a:r>
          </a:p>
          <a:p>
            <a:pPr marL="457200" lvl="1" indent="0">
              <a:buNone/>
            </a:pPr>
            <a:r>
              <a:rPr lang="en-US" i="1" dirty="0"/>
              <a:t>(c) any relevant local alcohol policy:</a:t>
            </a:r>
          </a:p>
          <a:p>
            <a:pPr marL="457200" lvl="1" indent="0">
              <a:buNone/>
            </a:pPr>
            <a:r>
              <a:rPr lang="en-US" i="1" dirty="0"/>
              <a:t>(d) the days on which and the hours during which the applicant proposes to sell alcohol:</a:t>
            </a:r>
          </a:p>
          <a:p>
            <a:pPr marL="457200" lvl="1" indent="0">
              <a:buNone/>
            </a:pPr>
            <a:r>
              <a:rPr lang="en-US" i="1" dirty="0"/>
              <a:t>(e) the design and layout of any proposed premises:</a:t>
            </a:r>
          </a:p>
          <a:p>
            <a:pPr marL="457200" lvl="1" indent="0">
              <a:buNone/>
            </a:pPr>
            <a:r>
              <a:rPr lang="en-US" i="1" dirty="0"/>
              <a:t>(f) whether the applicant is engaged in, or proposes on the premises to engage in, the sale of goods other than alcohol, low-alcohol refreshments, non-alcoholic refreshments, and food, and if so, which goods:</a:t>
            </a:r>
          </a:p>
          <a:p>
            <a:pPr marL="457200" lvl="1" indent="0">
              <a:buNone/>
            </a:pPr>
            <a:r>
              <a:rPr lang="en-US" i="1" dirty="0"/>
              <a:t>(g) whether the applicant is engaged in, or proposes on the premises to engage in, the provision of services other than those directly related to the sale of alcohol, low-alcohol refreshments, non-alcoholic refreshments, and food, and if so, which services:</a:t>
            </a:r>
          </a:p>
          <a:p>
            <a:pPr marL="457200" lvl="1" indent="0">
              <a:buNone/>
            </a:pPr>
            <a:r>
              <a:rPr lang="en-US" i="1" dirty="0"/>
              <a:t>(j) whether the applicant has appropriate systems, staff, and training to comply with the law:</a:t>
            </a:r>
          </a:p>
          <a:p>
            <a:pPr marL="457200" lvl="1" indent="0">
              <a:buNone/>
            </a:pPr>
            <a:r>
              <a:rPr lang="en-US" i="1" dirty="0"/>
              <a:t>(k) any matters dealt with in any report from the Police, an inspector, or a Medical Officer of Health made under section 103.</a:t>
            </a:r>
            <a:endParaRPr lang="en-NZ" i="1" dirty="0"/>
          </a:p>
          <a:p>
            <a:pPr marL="0" indent="0">
              <a:buNone/>
            </a:pPr>
            <a:r>
              <a:rPr lang="en-US" dirty="0"/>
              <a:t>(b) whether (in its opinion) the amenity and good order of the locality would be likely to be increased, by more than a minor extent, by the effects of a refusal to renew the licence:</a:t>
            </a:r>
          </a:p>
          <a:p>
            <a:pPr marL="0" indent="0">
              <a:buNone/>
            </a:pPr>
            <a:r>
              <a:rPr lang="en-US" dirty="0"/>
              <a:t>(c) any matters dealt with in any report from the Police, an inspector, or a Medical Officer of Health made by virtue of section 129:</a:t>
            </a:r>
          </a:p>
          <a:p>
            <a:pPr marL="0" indent="0">
              <a:buNone/>
            </a:pPr>
            <a:r>
              <a:rPr lang="en-US" dirty="0"/>
              <a:t>(d) the manner in which the applicant has sold (or, as the case may be, sold and supplied), displayed, advertised, or promoted alcohol.</a:t>
            </a:r>
          </a:p>
        </p:txBody>
      </p:sp>
      <p:grpSp>
        <p:nvGrpSpPr>
          <p:cNvPr id="4" name="Group 3">
            <a:extLst>
              <a:ext uri="{FF2B5EF4-FFF2-40B4-BE49-F238E27FC236}">
                <a16:creationId xmlns:a16="http://schemas.microsoft.com/office/drawing/2014/main" id="{04778A1F-2700-33FC-26F7-3537061C0AC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10" name="Freeform: Shape 9">
              <a:extLst>
                <a:ext uri="{FF2B5EF4-FFF2-40B4-BE49-F238E27FC236}">
                  <a16:creationId xmlns:a16="http://schemas.microsoft.com/office/drawing/2014/main" id="{50AF954E-FEED-2A71-4C3E-1624D6A5EA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1AE6227-963F-5F97-25C3-CC1E45284B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Rectangle 11">
            <a:extLst>
              <a:ext uri="{FF2B5EF4-FFF2-40B4-BE49-F238E27FC236}">
                <a16:creationId xmlns:a16="http://schemas.microsoft.com/office/drawing/2014/main" id="{70DC8B3B-2BD5-6346-7797-FC38958EB0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31596064-CB1F-59C6-853F-145347DE4B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985489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4" name="Freeform: Shape 1083">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6" name="Rectangle 1085">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1" name="Rectangle 1087">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0" name="Freeform: Shape 1089">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98" name="Isosceles Triangle 1091">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9" name="Isosceles Triangle 1093">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BD2B47DE-DC3E-C29A-8786-DE072343D303}"/>
              </a:ext>
            </a:extLst>
          </p:cNvPr>
          <p:cNvSpPr txBox="1"/>
          <p:nvPr/>
        </p:nvSpPr>
        <p:spPr>
          <a:xfrm flipH="1">
            <a:off x="1318665" y="801173"/>
            <a:ext cx="9554670" cy="2573012"/>
          </a:xfrm>
          <a:prstGeom prst="rect">
            <a:avLst/>
          </a:prstGeom>
          <a:noFill/>
        </p:spPr>
        <p:txBody>
          <a:bodyPr wrap="square" rtlCol="0">
            <a:spAutoFit/>
          </a:bodyPr>
          <a:lstStyle/>
          <a:p>
            <a:pPr algn="ctr"/>
            <a:endParaRPr lang="en-US" sz="3700" b="1" dirty="0">
              <a:solidFill>
                <a:schemeClr val="accent1"/>
              </a:solidFill>
            </a:endParaRPr>
          </a:p>
          <a:p>
            <a:pPr algn="ctr"/>
            <a:endParaRPr lang="en-US" sz="3700" b="1" dirty="0">
              <a:solidFill>
                <a:schemeClr val="accent1"/>
              </a:solidFill>
            </a:endParaRPr>
          </a:p>
          <a:p>
            <a:pPr algn="ctr"/>
            <a:endParaRPr lang="en-US" sz="4400" b="1" dirty="0">
              <a:solidFill>
                <a:schemeClr val="accent1"/>
              </a:solidFill>
            </a:endParaRPr>
          </a:p>
          <a:p>
            <a:pPr algn="ctr">
              <a:lnSpc>
                <a:spcPct val="90000"/>
              </a:lnSpc>
              <a:spcBef>
                <a:spcPct val="0"/>
              </a:spcBef>
              <a:spcAft>
                <a:spcPts val="600"/>
              </a:spcAft>
            </a:pPr>
            <a:r>
              <a:rPr lang="en-US" sz="4800" b="1" dirty="0">
                <a:solidFill>
                  <a:srgbClr val="A5300F"/>
                </a:solidFill>
              </a:rPr>
              <a:t>Breakdown: Grounds for Objecting</a:t>
            </a:r>
          </a:p>
        </p:txBody>
      </p:sp>
    </p:spTree>
    <p:extLst>
      <p:ext uri="{BB962C8B-B14F-4D97-AF65-F5344CB8AC3E}">
        <p14:creationId xmlns:p14="http://schemas.microsoft.com/office/powerpoint/2010/main" val="20154350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F7907-7913-4D75-96AD-765803062433}"/>
              </a:ext>
            </a:extLst>
          </p:cNvPr>
          <p:cNvSpPr>
            <a:spLocks noGrp="1"/>
          </p:cNvSpPr>
          <p:nvPr>
            <p:ph type="title"/>
          </p:nvPr>
        </p:nvSpPr>
        <p:spPr>
          <a:xfrm>
            <a:off x="1202919" y="284176"/>
            <a:ext cx="9784080" cy="1508760"/>
          </a:xfrm>
        </p:spPr>
        <p:txBody>
          <a:bodyPr>
            <a:normAutofit/>
          </a:bodyPr>
          <a:lstStyle/>
          <a:p>
            <a:r>
              <a:rPr lang="en-NZ" sz="4800" cap="all" dirty="0">
                <a:solidFill>
                  <a:schemeClr val="accent1"/>
                </a:solidFill>
                <a:latin typeface="+mn-lt"/>
                <a:ea typeface="+mn-ea"/>
                <a:cs typeface="+mn-cs"/>
              </a:rPr>
              <a:t>The object of the act</a:t>
            </a:r>
          </a:p>
        </p:txBody>
      </p:sp>
      <p:sp>
        <p:nvSpPr>
          <p:cNvPr id="3" name="Content Placeholder 2">
            <a:extLst>
              <a:ext uri="{FF2B5EF4-FFF2-40B4-BE49-F238E27FC236}">
                <a16:creationId xmlns:a16="http://schemas.microsoft.com/office/drawing/2014/main" id="{285E22BE-011E-49E2-A94E-F3F3C76C4B95}"/>
              </a:ext>
            </a:extLst>
          </p:cNvPr>
          <p:cNvSpPr>
            <a:spLocks noGrp="1"/>
          </p:cNvSpPr>
          <p:nvPr>
            <p:ph idx="1"/>
          </p:nvPr>
        </p:nvSpPr>
        <p:spPr>
          <a:xfrm>
            <a:off x="1202919" y="2011680"/>
            <a:ext cx="9784080" cy="4206240"/>
          </a:xfrm>
        </p:spPr>
        <p:txBody>
          <a:bodyPr>
            <a:normAutofit/>
          </a:bodyPr>
          <a:lstStyle/>
          <a:p>
            <a:pPr marL="0" indent="0">
              <a:buNone/>
            </a:pPr>
            <a:r>
              <a:rPr lang="en-NZ" b="1" dirty="0"/>
              <a:t>Can object </a:t>
            </a:r>
            <a:r>
              <a:rPr lang="en-NZ" dirty="0"/>
              <a:t>under this ground if they believe that the granting of the licence would:</a:t>
            </a:r>
          </a:p>
          <a:p>
            <a:pPr lvl="1"/>
            <a:r>
              <a:rPr lang="en-NZ" dirty="0"/>
              <a:t>Promote unsafe or irresponsible sale, supply and consumption of alcohol</a:t>
            </a:r>
          </a:p>
          <a:p>
            <a:pPr lvl="1"/>
            <a:r>
              <a:rPr lang="en-NZ" dirty="0"/>
              <a:t>Increase harm caused by the excessive or inappropriate consumption of alcohol in the community</a:t>
            </a:r>
          </a:p>
        </p:txBody>
      </p:sp>
      <p:pic>
        <p:nvPicPr>
          <p:cNvPr id="5" name="Graphic 4" descr="Bullseye">
            <a:extLst>
              <a:ext uri="{FF2B5EF4-FFF2-40B4-BE49-F238E27FC236}">
                <a16:creationId xmlns:a16="http://schemas.microsoft.com/office/drawing/2014/main" id="{702956B6-C33A-4610-A650-C0292E3EF53D}"/>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72599" y="581356"/>
            <a:ext cx="914400" cy="914400"/>
          </a:xfrm>
          <a:prstGeom prst="rect">
            <a:avLst/>
          </a:prstGeom>
        </p:spPr>
      </p:pic>
      <p:grpSp>
        <p:nvGrpSpPr>
          <p:cNvPr id="4" name="Group 3">
            <a:extLst>
              <a:ext uri="{FF2B5EF4-FFF2-40B4-BE49-F238E27FC236}">
                <a16:creationId xmlns:a16="http://schemas.microsoft.com/office/drawing/2014/main" id="{97BCB723-D1A6-3F75-3549-065257E4CAC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11" name="Freeform: Shape 10">
              <a:extLst>
                <a:ext uri="{FF2B5EF4-FFF2-40B4-BE49-F238E27FC236}">
                  <a16:creationId xmlns:a16="http://schemas.microsoft.com/office/drawing/2014/main" id="{5271260C-1C87-0BED-2371-991BEBE5FB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A425821-63DA-4616-8FBD-35EBD5EDDD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Rectangle 12">
            <a:extLst>
              <a:ext uri="{FF2B5EF4-FFF2-40B4-BE49-F238E27FC236}">
                <a16:creationId xmlns:a16="http://schemas.microsoft.com/office/drawing/2014/main" id="{7F4161AA-0B3E-3BD4-2960-03F6606DEF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0C9472D2-1A65-E8C1-EDFD-4D800B198B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71156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4800" cap="all" dirty="0">
                <a:solidFill>
                  <a:schemeClr val="accent1"/>
                </a:solidFill>
                <a:latin typeface="+mn-lt"/>
                <a:ea typeface="+mn-ea"/>
                <a:cs typeface="+mn-cs"/>
              </a:rPr>
              <a:t>SUITABILTY OF THE APPLICANT</a:t>
            </a:r>
          </a:p>
        </p:txBody>
      </p:sp>
      <p:sp>
        <p:nvSpPr>
          <p:cNvPr id="3" name="Content Placeholder 2"/>
          <p:cNvSpPr>
            <a:spLocks noGrp="1"/>
          </p:cNvSpPr>
          <p:nvPr>
            <p:ph idx="1"/>
          </p:nvPr>
        </p:nvSpPr>
        <p:spPr>
          <a:xfrm>
            <a:off x="1202919" y="2011680"/>
            <a:ext cx="9784080" cy="3864779"/>
          </a:xfrm>
        </p:spPr>
        <p:txBody>
          <a:bodyPr anchor="ctr">
            <a:normAutofit lnSpcReduction="10000"/>
          </a:bodyPr>
          <a:lstStyle/>
          <a:p>
            <a:pPr marL="0" indent="0">
              <a:buNone/>
            </a:pPr>
            <a:r>
              <a:rPr lang="en-NZ" dirty="0"/>
              <a:t>Objectors might not have knowledge of the applicant as a person; they should not pretend to.</a:t>
            </a:r>
          </a:p>
          <a:p>
            <a:r>
              <a:rPr lang="en-NZ" dirty="0"/>
              <a:t>If the applicant runs other stores, Objectors may have knowledge of how well or poorly those operate</a:t>
            </a:r>
          </a:p>
          <a:p>
            <a:r>
              <a:rPr lang="en-NZ" dirty="0"/>
              <a:t>Objections can be raised if the business plan and risk mitigation is poor</a:t>
            </a:r>
          </a:p>
          <a:p>
            <a:r>
              <a:rPr lang="en-NZ" dirty="0"/>
              <a:t>Can object on this ground if it is felt the applicant has not made any (or enough) effort to engage with the community about their plans</a:t>
            </a:r>
          </a:p>
        </p:txBody>
      </p:sp>
      <p:pic>
        <p:nvPicPr>
          <p:cNvPr id="7" name="Graphic 6" descr="Office worker">
            <a:extLst>
              <a:ext uri="{FF2B5EF4-FFF2-40B4-BE49-F238E27FC236}">
                <a16:creationId xmlns:a16="http://schemas.microsoft.com/office/drawing/2014/main" id="{2FE13A64-5A39-4455-A356-1C0DBB674C6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72599" y="581356"/>
            <a:ext cx="914400" cy="914400"/>
          </a:xfrm>
          <a:prstGeom prst="rect">
            <a:avLst/>
          </a:prstGeom>
        </p:spPr>
      </p:pic>
      <p:grpSp>
        <p:nvGrpSpPr>
          <p:cNvPr id="4" name="Group 3">
            <a:extLst>
              <a:ext uri="{FF2B5EF4-FFF2-40B4-BE49-F238E27FC236}">
                <a16:creationId xmlns:a16="http://schemas.microsoft.com/office/drawing/2014/main" id="{EC832698-3261-239E-2D39-BE87DE218D9F}"/>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11" name="Freeform: Shape 10">
              <a:extLst>
                <a:ext uri="{FF2B5EF4-FFF2-40B4-BE49-F238E27FC236}">
                  <a16:creationId xmlns:a16="http://schemas.microsoft.com/office/drawing/2014/main" id="{B1203A54-E3AD-4F9A-EF98-1D97C00D5A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96F1043-6087-8520-878E-0CFFC4FBD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Rectangle 12">
            <a:extLst>
              <a:ext uri="{FF2B5EF4-FFF2-40B4-BE49-F238E27FC236}">
                <a16:creationId xmlns:a16="http://schemas.microsoft.com/office/drawing/2014/main" id="{6E070B9D-125E-5773-8934-07400E175E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CE01BF49-3ADC-0CB9-5004-3765580F6E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38493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2DCA8-71B6-4AA2-8915-00B66255D73B}"/>
              </a:ext>
            </a:extLst>
          </p:cNvPr>
          <p:cNvSpPr>
            <a:spLocks noGrp="1"/>
          </p:cNvSpPr>
          <p:nvPr>
            <p:ph type="title"/>
          </p:nvPr>
        </p:nvSpPr>
        <p:spPr/>
        <p:txBody>
          <a:bodyPr>
            <a:normAutofit/>
          </a:bodyPr>
          <a:lstStyle/>
          <a:p>
            <a:r>
              <a:rPr lang="en-NZ" sz="4800" cap="all" dirty="0">
                <a:solidFill>
                  <a:schemeClr val="accent1"/>
                </a:solidFill>
                <a:latin typeface="+mn-lt"/>
                <a:ea typeface="+mn-ea"/>
                <a:cs typeface="+mn-cs"/>
              </a:rPr>
              <a:t>Amenity and good order</a:t>
            </a:r>
          </a:p>
        </p:txBody>
      </p:sp>
      <p:sp>
        <p:nvSpPr>
          <p:cNvPr id="3" name="Content Placeholder 2">
            <a:extLst>
              <a:ext uri="{FF2B5EF4-FFF2-40B4-BE49-F238E27FC236}">
                <a16:creationId xmlns:a16="http://schemas.microsoft.com/office/drawing/2014/main" id="{BE8340E7-0227-4A6D-A979-AF9D200BE290}"/>
              </a:ext>
            </a:extLst>
          </p:cNvPr>
          <p:cNvSpPr>
            <a:spLocks noGrp="1"/>
          </p:cNvSpPr>
          <p:nvPr>
            <p:ph idx="1"/>
          </p:nvPr>
        </p:nvSpPr>
        <p:spPr>
          <a:xfrm>
            <a:off x="1202919" y="1913252"/>
            <a:ext cx="9784080" cy="4206240"/>
          </a:xfrm>
        </p:spPr>
        <p:txBody>
          <a:bodyPr>
            <a:normAutofit fontScale="92500"/>
          </a:bodyPr>
          <a:lstStyle/>
          <a:p>
            <a:pPr marL="0" indent="0">
              <a:buNone/>
            </a:pPr>
            <a:r>
              <a:rPr lang="en-NZ" b="1" dirty="0"/>
              <a:t>Can object</a:t>
            </a:r>
            <a:r>
              <a:rPr lang="en-NZ" dirty="0"/>
              <a:t> to the application for a </a:t>
            </a:r>
            <a:r>
              <a:rPr lang="en-NZ" b="1" dirty="0"/>
              <a:t>new</a:t>
            </a:r>
            <a:r>
              <a:rPr lang="en-NZ" dirty="0"/>
              <a:t> licence if they believe that granting the licence would make the amenity and good order of the area </a:t>
            </a:r>
            <a:r>
              <a:rPr lang="en-NZ" b="1" dirty="0"/>
              <a:t>materially worse</a:t>
            </a:r>
            <a:r>
              <a:rPr lang="en-NZ" dirty="0"/>
              <a:t>, e.g.</a:t>
            </a:r>
          </a:p>
          <a:p>
            <a:pPr lvl="1"/>
            <a:r>
              <a:rPr lang="en-NZ" dirty="0"/>
              <a:t>An increase in crime, vandalism, rubbish, noise issues or damage to property</a:t>
            </a:r>
          </a:p>
          <a:p>
            <a:pPr lvl="1"/>
            <a:r>
              <a:rPr lang="en-NZ" dirty="0"/>
              <a:t>Services close by being impacted (such as places of worship, schools and </a:t>
            </a:r>
            <a:r>
              <a:rPr lang="en-NZ" dirty="0" err="1"/>
              <a:t>mārae</a:t>
            </a:r>
            <a:r>
              <a:rPr lang="en-NZ" dirty="0"/>
              <a:t>, parks, reserves, community halls, sports centres) </a:t>
            </a:r>
          </a:p>
          <a:p>
            <a:pPr lvl="1"/>
            <a:r>
              <a:rPr lang="en-NZ" dirty="0"/>
              <a:t>Increases in traffic and parking problems</a:t>
            </a:r>
          </a:p>
          <a:p>
            <a:pPr lvl="1"/>
            <a:r>
              <a:rPr lang="en-NZ" dirty="0"/>
              <a:t>Proximity to public transport (especially school age users)</a:t>
            </a:r>
          </a:p>
          <a:p>
            <a:pPr marL="0" indent="0">
              <a:buNone/>
            </a:pPr>
            <a:r>
              <a:rPr lang="en-NZ" dirty="0"/>
              <a:t>Objectors might feel the neighbourhood currently has a positive feel or that it is already unsafe.  In either case they can raise concerns a new licenced premises would make it worse</a:t>
            </a:r>
          </a:p>
        </p:txBody>
      </p:sp>
      <p:pic>
        <p:nvPicPr>
          <p:cNvPr id="5" name="Graphic 4" descr="City">
            <a:extLst>
              <a:ext uri="{FF2B5EF4-FFF2-40B4-BE49-F238E27FC236}">
                <a16:creationId xmlns:a16="http://schemas.microsoft.com/office/drawing/2014/main" id="{94AA4ADC-DC63-4770-863B-99C0FA56022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72599" y="581356"/>
            <a:ext cx="914400" cy="914400"/>
          </a:xfrm>
          <a:prstGeom prst="rect">
            <a:avLst/>
          </a:prstGeom>
        </p:spPr>
      </p:pic>
      <p:grpSp>
        <p:nvGrpSpPr>
          <p:cNvPr id="4" name="Group 3">
            <a:extLst>
              <a:ext uri="{FF2B5EF4-FFF2-40B4-BE49-F238E27FC236}">
                <a16:creationId xmlns:a16="http://schemas.microsoft.com/office/drawing/2014/main" id="{78287D6C-C428-184D-24B9-DB568B6DC06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11" name="Freeform: Shape 10">
              <a:extLst>
                <a:ext uri="{FF2B5EF4-FFF2-40B4-BE49-F238E27FC236}">
                  <a16:creationId xmlns:a16="http://schemas.microsoft.com/office/drawing/2014/main" id="{D3F3213D-AF3E-96FC-40FE-81FB5F5842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01FD786-8050-AB8F-D072-70CCFA27F2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Rectangle 12">
            <a:extLst>
              <a:ext uri="{FF2B5EF4-FFF2-40B4-BE49-F238E27FC236}">
                <a16:creationId xmlns:a16="http://schemas.microsoft.com/office/drawing/2014/main" id="{00E5A7D8-4123-AEC0-5D85-DA8821AA7D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E2B23D8F-A9ED-50B8-C7A1-BE15B505D2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355175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5AD06-4790-465B-8F11-B67AE8814B93}"/>
              </a:ext>
            </a:extLst>
          </p:cNvPr>
          <p:cNvSpPr>
            <a:spLocks noGrp="1"/>
          </p:cNvSpPr>
          <p:nvPr>
            <p:ph type="title"/>
          </p:nvPr>
        </p:nvSpPr>
        <p:spPr/>
        <p:txBody>
          <a:bodyPr>
            <a:normAutofit/>
          </a:bodyPr>
          <a:lstStyle/>
          <a:p>
            <a:r>
              <a:rPr lang="en-NZ" sz="4800" cap="all" dirty="0">
                <a:solidFill>
                  <a:schemeClr val="accent1"/>
                </a:solidFill>
                <a:latin typeface="+mn-lt"/>
                <a:ea typeface="+mn-ea"/>
                <a:cs typeface="+mn-cs"/>
              </a:rPr>
              <a:t>Amenity and good order</a:t>
            </a:r>
          </a:p>
        </p:txBody>
      </p:sp>
      <p:sp>
        <p:nvSpPr>
          <p:cNvPr id="3" name="Content Placeholder 2">
            <a:extLst>
              <a:ext uri="{FF2B5EF4-FFF2-40B4-BE49-F238E27FC236}">
                <a16:creationId xmlns:a16="http://schemas.microsoft.com/office/drawing/2014/main" id="{68FE3141-2265-4512-8027-6E1AA3FFC8F7}"/>
              </a:ext>
            </a:extLst>
          </p:cNvPr>
          <p:cNvSpPr>
            <a:spLocks noGrp="1"/>
          </p:cNvSpPr>
          <p:nvPr>
            <p:ph idx="1"/>
          </p:nvPr>
        </p:nvSpPr>
        <p:spPr>
          <a:xfrm>
            <a:off x="1202919" y="2011680"/>
            <a:ext cx="9784080" cy="4206240"/>
          </a:xfrm>
        </p:spPr>
        <p:txBody>
          <a:bodyPr numCol="1">
            <a:normAutofit/>
          </a:bodyPr>
          <a:lstStyle/>
          <a:p>
            <a:pPr marL="0" indent="0">
              <a:buNone/>
            </a:pPr>
            <a:r>
              <a:rPr lang="en-NZ" b="1" dirty="0"/>
              <a:t>Renewal application</a:t>
            </a:r>
          </a:p>
          <a:p>
            <a:pPr marL="0" indent="0">
              <a:buNone/>
            </a:pPr>
            <a:r>
              <a:rPr lang="en-NZ" b="1" dirty="0"/>
              <a:t>Can object </a:t>
            </a:r>
            <a:r>
              <a:rPr lang="en-NZ" dirty="0"/>
              <a:t>to an application for the renewal of an existing licence if they believe that declining the application would improve the amenity and good order of the area by a material amount, e.g. </a:t>
            </a:r>
            <a:r>
              <a:rPr lang="en-NZ" dirty="0">
                <a:solidFill>
                  <a:srgbClr val="A5300F"/>
                </a:solidFill>
              </a:rPr>
              <a:t>less crime, less rubbish and vandalism, less noise problems, people feeling safer and more able to go about their daily lives, less loitering, improved use </a:t>
            </a:r>
          </a:p>
        </p:txBody>
      </p:sp>
      <p:pic>
        <p:nvPicPr>
          <p:cNvPr id="5" name="Graphic 4" descr="City">
            <a:extLst>
              <a:ext uri="{FF2B5EF4-FFF2-40B4-BE49-F238E27FC236}">
                <a16:creationId xmlns:a16="http://schemas.microsoft.com/office/drawing/2014/main" id="{D81411CE-DE04-4474-908B-A33A9FCB568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72599" y="581356"/>
            <a:ext cx="914400" cy="914400"/>
          </a:xfrm>
          <a:prstGeom prst="rect">
            <a:avLst/>
          </a:prstGeom>
        </p:spPr>
      </p:pic>
      <p:grpSp>
        <p:nvGrpSpPr>
          <p:cNvPr id="4" name="Group 3">
            <a:extLst>
              <a:ext uri="{FF2B5EF4-FFF2-40B4-BE49-F238E27FC236}">
                <a16:creationId xmlns:a16="http://schemas.microsoft.com/office/drawing/2014/main" id="{98AE6587-5A13-B566-2917-A0C46D5CB45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11" name="Freeform: Shape 10">
              <a:extLst>
                <a:ext uri="{FF2B5EF4-FFF2-40B4-BE49-F238E27FC236}">
                  <a16:creationId xmlns:a16="http://schemas.microsoft.com/office/drawing/2014/main" id="{992894A8-F99B-6B1B-410E-4DCC6F4F50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8AB600F-9FB9-29C2-D5BA-45397B1621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Rectangle 12">
            <a:extLst>
              <a:ext uri="{FF2B5EF4-FFF2-40B4-BE49-F238E27FC236}">
                <a16:creationId xmlns:a16="http://schemas.microsoft.com/office/drawing/2014/main" id="{2141467C-DAFD-B7C1-F320-86217FD4E5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A7843E78-1BCB-4337-C292-711D4EE9A2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538369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277F2-5B9F-4A1E-92CD-E14377B610A7}"/>
              </a:ext>
            </a:extLst>
          </p:cNvPr>
          <p:cNvSpPr>
            <a:spLocks noGrp="1"/>
          </p:cNvSpPr>
          <p:nvPr>
            <p:ph type="title"/>
          </p:nvPr>
        </p:nvSpPr>
        <p:spPr/>
        <p:txBody>
          <a:bodyPr>
            <a:normAutofit/>
          </a:bodyPr>
          <a:lstStyle/>
          <a:p>
            <a:r>
              <a:rPr lang="en-NZ" sz="4800" cap="all" dirty="0">
                <a:solidFill>
                  <a:schemeClr val="accent1"/>
                </a:solidFill>
                <a:latin typeface="+mn-lt"/>
                <a:ea typeface="+mn-ea"/>
                <a:cs typeface="+mn-cs"/>
              </a:rPr>
              <a:t>Days and hours</a:t>
            </a:r>
          </a:p>
        </p:txBody>
      </p:sp>
      <p:sp>
        <p:nvSpPr>
          <p:cNvPr id="3" name="Content Placeholder 2">
            <a:extLst>
              <a:ext uri="{FF2B5EF4-FFF2-40B4-BE49-F238E27FC236}">
                <a16:creationId xmlns:a16="http://schemas.microsoft.com/office/drawing/2014/main" id="{E5816671-D8F5-483B-BAB9-3284F36E6A1D}"/>
              </a:ext>
            </a:extLst>
          </p:cNvPr>
          <p:cNvSpPr>
            <a:spLocks noGrp="1"/>
          </p:cNvSpPr>
          <p:nvPr>
            <p:ph idx="1"/>
          </p:nvPr>
        </p:nvSpPr>
        <p:spPr/>
        <p:txBody>
          <a:bodyPr/>
          <a:lstStyle/>
          <a:p>
            <a:pPr marL="0" indent="0">
              <a:buNone/>
            </a:pPr>
            <a:r>
              <a:rPr lang="en-NZ" b="1" dirty="0"/>
              <a:t>Can object </a:t>
            </a:r>
            <a:r>
              <a:rPr lang="en-NZ" dirty="0"/>
              <a:t>if they believe the operating hours proposed by the applicant is inappropriate.</a:t>
            </a:r>
          </a:p>
          <a:p>
            <a:pPr marL="0" indent="0">
              <a:buNone/>
            </a:pPr>
            <a:r>
              <a:rPr lang="en-NZ" dirty="0"/>
              <a:t>Objectors can request conditions on the licence that could solve or mitigate the problem, e.g. the business is not open on certain days or shuts by a certain time, or between certain hours</a:t>
            </a:r>
          </a:p>
        </p:txBody>
      </p:sp>
      <p:pic>
        <p:nvPicPr>
          <p:cNvPr id="5" name="Graphic 4" descr="Clock">
            <a:extLst>
              <a:ext uri="{FF2B5EF4-FFF2-40B4-BE49-F238E27FC236}">
                <a16:creationId xmlns:a16="http://schemas.microsoft.com/office/drawing/2014/main" id="{04271E19-E72D-4EF8-9004-3ADFC4F81CB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72599" y="581356"/>
            <a:ext cx="914400" cy="914400"/>
          </a:xfrm>
          <a:prstGeom prst="rect">
            <a:avLst/>
          </a:prstGeom>
        </p:spPr>
      </p:pic>
      <p:grpSp>
        <p:nvGrpSpPr>
          <p:cNvPr id="4" name="Group 3">
            <a:extLst>
              <a:ext uri="{FF2B5EF4-FFF2-40B4-BE49-F238E27FC236}">
                <a16:creationId xmlns:a16="http://schemas.microsoft.com/office/drawing/2014/main" id="{5398A2EC-1DE1-4C7A-1707-A7AA0204642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11" name="Freeform: Shape 10">
              <a:extLst>
                <a:ext uri="{FF2B5EF4-FFF2-40B4-BE49-F238E27FC236}">
                  <a16:creationId xmlns:a16="http://schemas.microsoft.com/office/drawing/2014/main" id="{35A4BE77-3231-77F4-D0F7-C89EDD4FFE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BBE9D84-28B7-2F1E-3FAA-C9311E68DB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Rectangle 12">
            <a:extLst>
              <a:ext uri="{FF2B5EF4-FFF2-40B4-BE49-F238E27FC236}">
                <a16:creationId xmlns:a16="http://schemas.microsoft.com/office/drawing/2014/main" id="{6EEB80B6-8F16-2D34-7A9E-A6FF4318E2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5481DFA4-7E1C-59F1-CE42-49E9DD3684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59074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BA4E6-36D6-4917-9FB0-2494C4E35AD6}"/>
              </a:ext>
            </a:extLst>
          </p:cNvPr>
          <p:cNvSpPr>
            <a:spLocks noGrp="1"/>
          </p:cNvSpPr>
          <p:nvPr>
            <p:ph type="title"/>
          </p:nvPr>
        </p:nvSpPr>
        <p:spPr/>
        <p:txBody>
          <a:bodyPr>
            <a:normAutofit/>
          </a:bodyPr>
          <a:lstStyle/>
          <a:p>
            <a:r>
              <a:rPr lang="en-NZ" sz="4800" cap="all" dirty="0">
                <a:solidFill>
                  <a:schemeClr val="accent1"/>
                </a:solidFill>
                <a:latin typeface="+mn-lt"/>
                <a:ea typeface="+mn-ea"/>
                <a:cs typeface="+mn-cs"/>
              </a:rPr>
              <a:t>Design and layout</a:t>
            </a:r>
          </a:p>
        </p:txBody>
      </p:sp>
      <p:sp>
        <p:nvSpPr>
          <p:cNvPr id="3" name="Content Placeholder 2">
            <a:extLst>
              <a:ext uri="{FF2B5EF4-FFF2-40B4-BE49-F238E27FC236}">
                <a16:creationId xmlns:a16="http://schemas.microsoft.com/office/drawing/2014/main" id="{356D6C5B-6ABA-444C-82C0-7088DC5F329E}"/>
              </a:ext>
            </a:extLst>
          </p:cNvPr>
          <p:cNvSpPr>
            <a:spLocks noGrp="1"/>
          </p:cNvSpPr>
          <p:nvPr>
            <p:ph idx="1"/>
          </p:nvPr>
        </p:nvSpPr>
        <p:spPr/>
        <p:txBody>
          <a:bodyPr>
            <a:normAutofit/>
          </a:bodyPr>
          <a:lstStyle/>
          <a:p>
            <a:pPr marL="0" indent="0">
              <a:buNone/>
            </a:pPr>
            <a:r>
              <a:rPr lang="en-NZ" b="1" dirty="0"/>
              <a:t>Can object</a:t>
            </a:r>
            <a:r>
              <a:rPr lang="en-NZ" dirty="0"/>
              <a:t> if they believe the design and layout of the premises is inappropriate or may cause problems, e.g. if the layout may make the premises a target for burglaries, or if children could see into the shop.</a:t>
            </a:r>
          </a:p>
          <a:p>
            <a:pPr marL="0" indent="0">
              <a:buNone/>
            </a:pPr>
            <a:r>
              <a:rPr lang="en-NZ" dirty="0"/>
              <a:t>This includes advertising. </a:t>
            </a:r>
            <a:r>
              <a:rPr lang="en-NZ" b="1" dirty="0"/>
              <a:t>They can object</a:t>
            </a:r>
            <a:r>
              <a:rPr lang="en-NZ" dirty="0"/>
              <a:t> if the method of advertising could be harmful, e.g. if it promotes risky drinking through advertising low cost alcohol, RTDs or single sales.</a:t>
            </a:r>
          </a:p>
          <a:p>
            <a:pPr marL="0" indent="0">
              <a:buNone/>
            </a:pPr>
            <a:r>
              <a:rPr lang="en-NZ" dirty="0"/>
              <a:t>Objectors can request certain design or layout features not be allowed, or certain features are required, as a condition of the licence.</a:t>
            </a:r>
          </a:p>
        </p:txBody>
      </p:sp>
      <p:pic>
        <p:nvPicPr>
          <p:cNvPr id="5" name="Graphic 4" descr="Store">
            <a:extLst>
              <a:ext uri="{FF2B5EF4-FFF2-40B4-BE49-F238E27FC236}">
                <a16:creationId xmlns:a16="http://schemas.microsoft.com/office/drawing/2014/main" id="{B8C22B33-88A1-4381-A822-E6022F166444}"/>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72599" y="581356"/>
            <a:ext cx="914400" cy="914400"/>
          </a:xfrm>
          <a:prstGeom prst="rect">
            <a:avLst/>
          </a:prstGeom>
        </p:spPr>
      </p:pic>
      <p:grpSp>
        <p:nvGrpSpPr>
          <p:cNvPr id="4" name="Group 3">
            <a:extLst>
              <a:ext uri="{FF2B5EF4-FFF2-40B4-BE49-F238E27FC236}">
                <a16:creationId xmlns:a16="http://schemas.microsoft.com/office/drawing/2014/main" id="{B988A474-51B9-C3B0-A8A3-D592E23527E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11" name="Freeform: Shape 10">
              <a:extLst>
                <a:ext uri="{FF2B5EF4-FFF2-40B4-BE49-F238E27FC236}">
                  <a16:creationId xmlns:a16="http://schemas.microsoft.com/office/drawing/2014/main" id="{B855A6C7-3DB0-002D-8C19-9612860780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12EE563-BC59-4F37-F06B-32B85C7DFD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Rectangle 12">
            <a:extLst>
              <a:ext uri="{FF2B5EF4-FFF2-40B4-BE49-F238E27FC236}">
                <a16:creationId xmlns:a16="http://schemas.microsoft.com/office/drawing/2014/main" id="{0F5A5452-1BF0-B498-C385-9567E3004D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95508C48-B39C-89E4-6079-523AB3C1F9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89830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50346-BFAF-4395-BD67-F00EA0541FEF}"/>
              </a:ext>
            </a:extLst>
          </p:cNvPr>
          <p:cNvSpPr>
            <a:spLocks noGrp="1"/>
          </p:cNvSpPr>
          <p:nvPr>
            <p:ph type="title"/>
          </p:nvPr>
        </p:nvSpPr>
        <p:spPr/>
        <p:txBody>
          <a:bodyPr>
            <a:normAutofit/>
          </a:bodyPr>
          <a:lstStyle/>
          <a:p>
            <a:r>
              <a:rPr lang="en-NZ" sz="4800" cap="all" dirty="0">
                <a:solidFill>
                  <a:schemeClr val="accent1"/>
                </a:solidFill>
                <a:latin typeface="+mn-lt"/>
                <a:ea typeface="+mn-ea"/>
                <a:cs typeface="+mn-cs"/>
              </a:rPr>
              <a:t>Sale of other goods and services</a:t>
            </a:r>
          </a:p>
        </p:txBody>
      </p:sp>
      <p:sp>
        <p:nvSpPr>
          <p:cNvPr id="3" name="Content Placeholder 2">
            <a:extLst>
              <a:ext uri="{FF2B5EF4-FFF2-40B4-BE49-F238E27FC236}">
                <a16:creationId xmlns:a16="http://schemas.microsoft.com/office/drawing/2014/main" id="{E728E719-B919-4E29-9C3F-243CE3131093}"/>
              </a:ext>
            </a:extLst>
          </p:cNvPr>
          <p:cNvSpPr>
            <a:spLocks noGrp="1"/>
          </p:cNvSpPr>
          <p:nvPr>
            <p:ph idx="1"/>
          </p:nvPr>
        </p:nvSpPr>
        <p:spPr>
          <a:xfrm>
            <a:off x="1202919" y="2011680"/>
            <a:ext cx="9784080" cy="3379027"/>
          </a:xfrm>
        </p:spPr>
        <p:txBody>
          <a:bodyPr anchor="ctr"/>
          <a:lstStyle/>
          <a:p>
            <a:pPr marL="0" indent="0">
              <a:buNone/>
            </a:pPr>
            <a:r>
              <a:rPr lang="en-NZ" b="1" dirty="0"/>
              <a:t>Can object</a:t>
            </a:r>
            <a:r>
              <a:rPr lang="en-NZ" dirty="0"/>
              <a:t> if they believe the provision of other services alongside alcohol is inappropriate, e.g. if the store attracts young people (under 18s), it may not be appropriate to sell alcohol and whatever attracts the young people (say, confectionary) in the same store</a:t>
            </a:r>
          </a:p>
        </p:txBody>
      </p:sp>
      <p:pic>
        <p:nvPicPr>
          <p:cNvPr id="5" name="Graphic 4" descr="Shopping basket">
            <a:extLst>
              <a:ext uri="{FF2B5EF4-FFF2-40B4-BE49-F238E27FC236}">
                <a16:creationId xmlns:a16="http://schemas.microsoft.com/office/drawing/2014/main" id="{89CC7C58-D92A-43CC-A512-3E07573D457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29799" y="5263908"/>
            <a:ext cx="914400" cy="914400"/>
          </a:xfrm>
          <a:prstGeom prst="rect">
            <a:avLst/>
          </a:prstGeom>
        </p:spPr>
      </p:pic>
      <p:grpSp>
        <p:nvGrpSpPr>
          <p:cNvPr id="4" name="Group 3">
            <a:extLst>
              <a:ext uri="{FF2B5EF4-FFF2-40B4-BE49-F238E27FC236}">
                <a16:creationId xmlns:a16="http://schemas.microsoft.com/office/drawing/2014/main" id="{484BD1DD-E221-0F99-F5FB-01ED509A572E}"/>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11" name="Freeform: Shape 10">
              <a:extLst>
                <a:ext uri="{FF2B5EF4-FFF2-40B4-BE49-F238E27FC236}">
                  <a16:creationId xmlns:a16="http://schemas.microsoft.com/office/drawing/2014/main" id="{FBA10D20-6E6E-1286-B304-7B27FFB38A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E5CF1C9-022E-07BA-C4E3-CB8BB09040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Rectangle 12">
            <a:extLst>
              <a:ext uri="{FF2B5EF4-FFF2-40B4-BE49-F238E27FC236}">
                <a16:creationId xmlns:a16="http://schemas.microsoft.com/office/drawing/2014/main" id="{9FC5C9A3-F908-19F1-6457-C1F2B69AFB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BAF1B179-D07C-1F4A-7A5E-85D0BD3166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425501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9C8C6C6-0981-5EA0-11E7-50CDEFA21D1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9" name="Freeform: Shape 8">
              <a:extLst>
                <a:ext uri="{FF2B5EF4-FFF2-40B4-BE49-F238E27FC236}">
                  <a16:creationId xmlns:a16="http://schemas.microsoft.com/office/drawing/2014/main" id="{755DA9BA-0CAA-1698-5EF6-721AFE7824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2355655-0BA3-3CFB-65BE-4B1B34BEF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DE30BD2B-724A-5D5B-24A4-4213E47EAA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5115F4DC-A3E2-2667-951B-DC2D8C1771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a:extLst>
              <a:ext uri="{FF2B5EF4-FFF2-40B4-BE49-F238E27FC236}">
                <a16:creationId xmlns:a16="http://schemas.microsoft.com/office/drawing/2014/main" id="{3121A660-F455-B9F0-FBD7-0B849E963ABB}"/>
              </a:ext>
            </a:extLst>
          </p:cNvPr>
          <p:cNvSpPr txBox="1">
            <a:spLocks/>
          </p:cNvSpPr>
          <p:nvPr/>
        </p:nvSpPr>
        <p:spPr>
          <a:xfrm>
            <a:off x="859436" y="707102"/>
            <a:ext cx="10445655" cy="565015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solidFill>
                  <a:srgbClr val="A5300F"/>
                </a:solidFill>
              </a:rPr>
              <a:t>These Community Law </a:t>
            </a:r>
            <a:r>
              <a:rPr lang="en-US" b="1" dirty="0" err="1">
                <a:solidFill>
                  <a:srgbClr val="A5300F"/>
                </a:solidFill>
              </a:rPr>
              <a:t>Centres</a:t>
            </a:r>
            <a:r>
              <a:rPr lang="en-US" b="1" dirty="0">
                <a:solidFill>
                  <a:srgbClr val="A5300F"/>
                </a:solidFill>
              </a:rPr>
              <a:t> have specialist available to support you and provide advice objecting to alcohol licences</a:t>
            </a:r>
          </a:p>
          <a:p>
            <a:pPr marL="514350" indent="-514350">
              <a:buFont typeface="+mj-lt"/>
              <a:buAutoNum type="arabicPeriod"/>
            </a:pPr>
            <a:r>
              <a:rPr lang="en-US" dirty="0"/>
              <a:t>Central Auckland</a:t>
            </a:r>
          </a:p>
          <a:p>
            <a:pPr marL="514350" indent="-514350">
              <a:buFont typeface="+mj-lt"/>
              <a:buAutoNum type="arabicPeriod"/>
            </a:pPr>
            <a:r>
              <a:rPr lang="en-US" dirty="0"/>
              <a:t>South Auckland</a:t>
            </a:r>
          </a:p>
          <a:p>
            <a:pPr marL="514350" indent="-514350">
              <a:buFont typeface="+mj-lt"/>
              <a:buAutoNum type="arabicPeriod"/>
            </a:pPr>
            <a:r>
              <a:rPr lang="en-US" dirty="0"/>
              <a:t>Waikato</a:t>
            </a:r>
          </a:p>
          <a:p>
            <a:pPr marL="514350" indent="-514350">
              <a:buFont typeface="+mj-lt"/>
              <a:buAutoNum type="arabicPeriod"/>
            </a:pPr>
            <a:r>
              <a:rPr lang="en-US" dirty="0"/>
              <a:t>Wellington &amp; Hutt Valley</a:t>
            </a:r>
          </a:p>
          <a:p>
            <a:pPr marL="514350" indent="-514350">
              <a:buFont typeface="+mj-lt"/>
              <a:buAutoNum type="arabicPeriod"/>
            </a:pPr>
            <a:r>
              <a:rPr lang="en-US" dirty="0"/>
              <a:t>Canterbury &amp; West Coast</a:t>
            </a:r>
          </a:p>
        </p:txBody>
      </p:sp>
    </p:spTree>
    <p:extLst>
      <p:ext uri="{BB962C8B-B14F-4D97-AF65-F5344CB8AC3E}">
        <p14:creationId xmlns:p14="http://schemas.microsoft.com/office/powerpoint/2010/main" val="40020228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C0AB3-1828-4D37-8EB3-E96CBED8156E}"/>
              </a:ext>
            </a:extLst>
          </p:cNvPr>
          <p:cNvSpPr>
            <a:spLocks noGrp="1"/>
          </p:cNvSpPr>
          <p:nvPr>
            <p:ph type="title"/>
          </p:nvPr>
        </p:nvSpPr>
        <p:spPr/>
        <p:txBody>
          <a:bodyPr>
            <a:normAutofit/>
          </a:bodyPr>
          <a:lstStyle/>
          <a:p>
            <a:r>
              <a:rPr lang="en-NZ" sz="4800" cap="all" dirty="0">
                <a:solidFill>
                  <a:schemeClr val="accent1"/>
                </a:solidFill>
                <a:latin typeface="+mn-lt"/>
                <a:ea typeface="+mn-ea"/>
                <a:cs typeface="+mn-cs"/>
              </a:rPr>
              <a:t>Staff and systems</a:t>
            </a:r>
          </a:p>
        </p:txBody>
      </p:sp>
      <p:sp>
        <p:nvSpPr>
          <p:cNvPr id="3" name="Content Placeholder 2">
            <a:extLst>
              <a:ext uri="{FF2B5EF4-FFF2-40B4-BE49-F238E27FC236}">
                <a16:creationId xmlns:a16="http://schemas.microsoft.com/office/drawing/2014/main" id="{4BA31482-4C24-4141-8D93-6F48C6A4B09D}"/>
              </a:ext>
            </a:extLst>
          </p:cNvPr>
          <p:cNvSpPr>
            <a:spLocks noGrp="1"/>
          </p:cNvSpPr>
          <p:nvPr>
            <p:ph idx="1"/>
          </p:nvPr>
        </p:nvSpPr>
        <p:spPr>
          <a:xfrm>
            <a:off x="1202919" y="2011680"/>
            <a:ext cx="9784080" cy="3763889"/>
          </a:xfrm>
        </p:spPr>
        <p:txBody>
          <a:bodyPr>
            <a:normAutofit fontScale="85000" lnSpcReduction="20000"/>
          </a:bodyPr>
          <a:lstStyle/>
          <a:p>
            <a:pPr marL="0" indent="0">
              <a:buNone/>
            </a:pPr>
            <a:r>
              <a:rPr lang="en-NZ" b="1" dirty="0"/>
              <a:t>Can object</a:t>
            </a:r>
            <a:r>
              <a:rPr lang="en-NZ" dirty="0"/>
              <a:t> if they believe the applicant does not have the necessary systems or enough (trained) staff in place to prevent alcohol related harm.  Objectors need to be confident talking about business matters if they object on this ground.</a:t>
            </a:r>
          </a:p>
          <a:p>
            <a:r>
              <a:rPr lang="en-NZ" dirty="0"/>
              <a:t>Does the applicant know who their market will be? </a:t>
            </a:r>
          </a:p>
          <a:p>
            <a:r>
              <a:rPr lang="en-NZ" dirty="0"/>
              <a:t>How will they meet their needs?</a:t>
            </a:r>
          </a:p>
          <a:p>
            <a:r>
              <a:rPr lang="en-NZ" dirty="0"/>
              <a:t>How will they ensure that there is no sale to minors?</a:t>
            </a:r>
          </a:p>
          <a:p>
            <a:r>
              <a:rPr lang="en-NZ" dirty="0"/>
              <a:t>Will there be enough parking?</a:t>
            </a:r>
          </a:p>
          <a:p>
            <a:r>
              <a:rPr lang="en-NZ" dirty="0"/>
              <a:t>What CCTV is there and what do they do with the footage?</a:t>
            </a:r>
          </a:p>
          <a:p>
            <a:r>
              <a:rPr lang="en-NZ" dirty="0"/>
              <a:t>How many stores does the licence holder operate and can they give enough time the one being applied for?</a:t>
            </a:r>
          </a:p>
        </p:txBody>
      </p:sp>
      <p:pic>
        <p:nvPicPr>
          <p:cNvPr id="5" name="Graphic 4" descr="Circular flowchart">
            <a:extLst>
              <a:ext uri="{FF2B5EF4-FFF2-40B4-BE49-F238E27FC236}">
                <a16:creationId xmlns:a16="http://schemas.microsoft.com/office/drawing/2014/main" id="{13249E72-E5AD-4F21-A6AA-CA5B4D0C912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72599" y="581356"/>
            <a:ext cx="914400" cy="914400"/>
          </a:xfrm>
          <a:prstGeom prst="rect">
            <a:avLst/>
          </a:prstGeom>
        </p:spPr>
      </p:pic>
      <p:grpSp>
        <p:nvGrpSpPr>
          <p:cNvPr id="4" name="Group 3">
            <a:extLst>
              <a:ext uri="{FF2B5EF4-FFF2-40B4-BE49-F238E27FC236}">
                <a16:creationId xmlns:a16="http://schemas.microsoft.com/office/drawing/2014/main" id="{6E43D340-2D0A-73DB-DAC6-18E00AD78E4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11" name="Freeform: Shape 10">
              <a:extLst>
                <a:ext uri="{FF2B5EF4-FFF2-40B4-BE49-F238E27FC236}">
                  <a16:creationId xmlns:a16="http://schemas.microsoft.com/office/drawing/2014/main" id="{08D8FCE8-D95B-1E04-1728-59BE6D1C8C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1D4ED41-AC55-159D-CB70-96C76FCFD6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Rectangle 12">
            <a:extLst>
              <a:ext uri="{FF2B5EF4-FFF2-40B4-BE49-F238E27FC236}">
                <a16:creationId xmlns:a16="http://schemas.microsoft.com/office/drawing/2014/main" id="{8E13EC44-B3EC-C221-B6C2-19FDEFF3E1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625E6409-BEB1-E22F-DF97-40B3F21236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058724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D002B-68FF-454D-AFC6-478DC3485A3B}"/>
              </a:ext>
            </a:extLst>
          </p:cNvPr>
          <p:cNvSpPr>
            <a:spLocks noGrp="1"/>
          </p:cNvSpPr>
          <p:nvPr>
            <p:ph type="title"/>
          </p:nvPr>
        </p:nvSpPr>
        <p:spPr/>
        <p:txBody>
          <a:bodyPr>
            <a:normAutofit/>
          </a:bodyPr>
          <a:lstStyle/>
          <a:p>
            <a:r>
              <a:rPr lang="en-NZ" sz="4800" cap="all" dirty="0">
                <a:solidFill>
                  <a:schemeClr val="accent1"/>
                </a:solidFill>
                <a:latin typeface="+mn-lt"/>
                <a:ea typeface="+mn-ea"/>
                <a:cs typeface="+mn-cs"/>
              </a:rPr>
              <a:t>Local alcohol policy</a:t>
            </a:r>
          </a:p>
        </p:txBody>
      </p:sp>
      <p:sp>
        <p:nvSpPr>
          <p:cNvPr id="3" name="Content Placeholder 2">
            <a:extLst>
              <a:ext uri="{FF2B5EF4-FFF2-40B4-BE49-F238E27FC236}">
                <a16:creationId xmlns:a16="http://schemas.microsoft.com/office/drawing/2014/main" id="{921BB761-48D4-4636-A720-1985CF70A66A}"/>
              </a:ext>
            </a:extLst>
          </p:cNvPr>
          <p:cNvSpPr>
            <a:spLocks noGrp="1"/>
          </p:cNvSpPr>
          <p:nvPr>
            <p:ph idx="1"/>
          </p:nvPr>
        </p:nvSpPr>
        <p:spPr/>
        <p:txBody>
          <a:bodyPr/>
          <a:lstStyle/>
          <a:p>
            <a:pPr marL="0" indent="0">
              <a:buNone/>
            </a:pPr>
            <a:r>
              <a:rPr lang="en-NZ" dirty="0"/>
              <a:t>The Council might have a local alcohol policy (LAP), which can usually be found on the </a:t>
            </a:r>
            <a:r>
              <a:rPr lang="en-NZ" b="1" dirty="0"/>
              <a:t>Council website</a:t>
            </a:r>
          </a:p>
          <a:p>
            <a:pPr marL="0" indent="0">
              <a:buNone/>
            </a:pPr>
            <a:r>
              <a:rPr lang="en-NZ" b="1" dirty="0">
                <a:solidFill>
                  <a:srgbClr val="A5300F"/>
                </a:solidFill>
              </a:rPr>
              <a:t>Can object </a:t>
            </a:r>
            <a:r>
              <a:rPr lang="en-NZ" dirty="0"/>
              <a:t>to an application if they believe that it would breach the LAP.</a:t>
            </a:r>
          </a:p>
          <a:p>
            <a:pPr marL="0" indent="0">
              <a:buNone/>
            </a:pPr>
            <a:r>
              <a:rPr lang="en-NZ" dirty="0"/>
              <a:t>The DLC does not have to follow the LAP, but if you raise it, they usually will.</a:t>
            </a:r>
          </a:p>
          <a:p>
            <a:pPr marL="0" indent="0">
              <a:buNone/>
            </a:pPr>
            <a:r>
              <a:rPr lang="en-NZ" dirty="0">
                <a:solidFill>
                  <a:srgbClr val="A5300F"/>
                </a:solidFill>
              </a:rPr>
              <a:t>Renewals can now also be objected to on this basis.</a:t>
            </a:r>
          </a:p>
          <a:p>
            <a:pPr marL="0" indent="0">
              <a:buNone/>
            </a:pPr>
            <a:endParaRPr lang="en-NZ" dirty="0"/>
          </a:p>
        </p:txBody>
      </p:sp>
      <p:pic>
        <p:nvPicPr>
          <p:cNvPr id="5" name="Graphic 4" descr="Court">
            <a:extLst>
              <a:ext uri="{FF2B5EF4-FFF2-40B4-BE49-F238E27FC236}">
                <a16:creationId xmlns:a16="http://schemas.microsoft.com/office/drawing/2014/main" id="{952A6520-B04B-4267-A240-99298B97E1F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72599" y="581356"/>
            <a:ext cx="914400" cy="914400"/>
          </a:xfrm>
          <a:prstGeom prst="rect">
            <a:avLst/>
          </a:prstGeom>
        </p:spPr>
      </p:pic>
      <p:grpSp>
        <p:nvGrpSpPr>
          <p:cNvPr id="15" name="Group 14">
            <a:extLst>
              <a:ext uri="{FF2B5EF4-FFF2-40B4-BE49-F238E27FC236}">
                <a16:creationId xmlns:a16="http://schemas.microsoft.com/office/drawing/2014/main" id="{94EBE30D-E56D-5B5E-59C5-A0C91C9E45F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16" name="Freeform: Shape 15">
              <a:extLst>
                <a:ext uri="{FF2B5EF4-FFF2-40B4-BE49-F238E27FC236}">
                  <a16:creationId xmlns:a16="http://schemas.microsoft.com/office/drawing/2014/main" id="{C9DBEA2C-4392-99F6-F811-F209A72001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3907FF2-AC73-3598-7FA0-4CBC85E82D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a:extLst>
              <a:ext uri="{FF2B5EF4-FFF2-40B4-BE49-F238E27FC236}">
                <a16:creationId xmlns:a16="http://schemas.microsoft.com/office/drawing/2014/main" id="{5F9E18CD-1C8D-B8F0-8907-9DDB4133DF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24399012-7B30-0C14-3D0B-39C0107193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374890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8F3BF-177F-4641-92D4-4B59A6B4EE15}"/>
              </a:ext>
            </a:extLst>
          </p:cNvPr>
          <p:cNvSpPr>
            <a:spLocks noGrp="1"/>
          </p:cNvSpPr>
          <p:nvPr>
            <p:ph type="title"/>
          </p:nvPr>
        </p:nvSpPr>
        <p:spPr/>
        <p:txBody>
          <a:bodyPr>
            <a:normAutofit/>
          </a:bodyPr>
          <a:lstStyle/>
          <a:p>
            <a:r>
              <a:rPr lang="en-NZ" sz="4800" cap="all" dirty="0">
                <a:solidFill>
                  <a:schemeClr val="accent1"/>
                </a:solidFill>
                <a:latin typeface="+mn-lt"/>
                <a:ea typeface="+mn-ea"/>
                <a:cs typeface="+mn-cs"/>
              </a:rPr>
              <a:t>next steps</a:t>
            </a:r>
          </a:p>
        </p:txBody>
      </p:sp>
      <p:sp>
        <p:nvSpPr>
          <p:cNvPr id="3" name="Content Placeholder 2">
            <a:extLst>
              <a:ext uri="{FF2B5EF4-FFF2-40B4-BE49-F238E27FC236}">
                <a16:creationId xmlns:a16="http://schemas.microsoft.com/office/drawing/2014/main" id="{18C4753C-0C2F-4E65-AE65-E8B38B5428B7}"/>
              </a:ext>
            </a:extLst>
          </p:cNvPr>
          <p:cNvSpPr>
            <a:spLocks noGrp="1"/>
          </p:cNvSpPr>
          <p:nvPr>
            <p:ph idx="1"/>
          </p:nvPr>
        </p:nvSpPr>
        <p:spPr/>
        <p:txBody>
          <a:bodyPr>
            <a:normAutofit/>
          </a:bodyPr>
          <a:lstStyle/>
          <a:p>
            <a:pPr marL="0" indent="0">
              <a:buNone/>
            </a:pPr>
            <a:r>
              <a:rPr lang="en-NZ" dirty="0"/>
              <a:t>The Council will let you know that they have received your objection</a:t>
            </a:r>
          </a:p>
          <a:p>
            <a:pPr marL="0" indent="0">
              <a:buNone/>
            </a:pPr>
            <a:r>
              <a:rPr lang="en-NZ" dirty="0"/>
              <a:t>They will send copies of your Objection to the Applicant, Police and Medical Officer of Health</a:t>
            </a:r>
          </a:p>
          <a:p>
            <a:pPr marL="0" indent="0">
              <a:buNone/>
            </a:pPr>
            <a:endParaRPr lang="en-NZ" dirty="0">
              <a:solidFill>
                <a:srgbClr val="A5300F"/>
              </a:solidFill>
            </a:endParaRPr>
          </a:p>
        </p:txBody>
      </p:sp>
      <p:grpSp>
        <p:nvGrpSpPr>
          <p:cNvPr id="4" name="Group 3">
            <a:extLst>
              <a:ext uri="{FF2B5EF4-FFF2-40B4-BE49-F238E27FC236}">
                <a16:creationId xmlns:a16="http://schemas.microsoft.com/office/drawing/2014/main" id="{98AB1B4D-2808-7CEC-2C7D-5D5FFC9B7B1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10" name="Freeform: Shape 9">
              <a:extLst>
                <a:ext uri="{FF2B5EF4-FFF2-40B4-BE49-F238E27FC236}">
                  <a16:creationId xmlns:a16="http://schemas.microsoft.com/office/drawing/2014/main" id="{8D3E6C6D-845C-40C4-760B-7210CB061B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972CF19-D9E8-0565-AE4C-1DACCCDB58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Rectangle 11">
            <a:extLst>
              <a:ext uri="{FF2B5EF4-FFF2-40B4-BE49-F238E27FC236}">
                <a16:creationId xmlns:a16="http://schemas.microsoft.com/office/drawing/2014/main" id="{63F566D5-739A-3872-B322-082EE7FE17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1F0BA41C-E946-DACD-60F2-973E942050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113576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spcAft>
                <a:spcPts val="600"/>
              </a:spcAft>
            </a:pPr>
            <a:r>
              <a:rPr lang="en-NZ" sz="4800" cap="all" dirty="0">
                <a:solidFill>
                  <a:schemeClr val="accent1"/>
                </a:solidFill>
                <a:latin typeface="+mn-lt"/>
                <a:ea typeface="+mn-ea"/>
                <a:cs typeface="+mn-cs"/>
              </a:rPr>
              <a:t>AGENCIES that REPORT of licence applications</a:t>
            </a:r>
          </a:p>
        </p:txBody>
      </p:sp>
      <p:sp>
        <p:nvSpPr>
          <p:cNvPr id="3" name="Content Placeholder 2"/>
          <p:cNvSpPr>
            <a:spLocks noGrp="1"/>
          </p:cNvSpPr>
          <p:nvPr>
            <p:ph idx="1"/>
          </p:nvPr>
        </p:nvSpPr>
        <p:spPr>
          <a:xfrm>
            <a:off x="579619" y="2160989"/>
            <a:ext cx="10967803" cy="4206240"/>
          </a:xfrm>
        </p:spPr>
        <p:txBody>
          <a:bodyPr>
            <a:normAutofit fontScale="92500" lnSpcReduction="20000"/>
          </a:bodyPr>
          <a:lstStyle/>
          <a:p>
            <a:pPr marL="0" lvl="1" indent="0">
              <a:buNone/>
            </a:pPr>
            <a:r>
              <a:rPr lang="en-NZ" sz="2800" dirty="0"/>
              <a:t>Council’s Alcohol Licensing Inspector (must report)</a:t>
            </a:r>
          </a:p>
          <a:p>
            <a:pPr marL="0" lvl="1" indent="0">
              <a:buNone/>
            </a:pPr>
            <a:r>
              <a:rPr lang="en-NZ" sz="2800" dirty="0"/>
              <a:t>Medical Officer of Health (must make enquiries, may report)</a:t>
            </a:r>
          </a:p>
          <a:p>
            <a:pPr marL="0" lvl="1" indent="0">
              <a:buNone/>
            </a:pPr>
            <a:r>
              <a:rPr lang="en-NZ" sz="2800" dirty="0"/>
              <a:t>Police (must make enquiries, may report)</a:t>
            </a:r>
          </a:p>
          <a:p>
            <a:pPr marL="457200" lvl="1" indent="0">
              <a:buNone/>
            </a:pPr>
            <a:endParaRPr lang="en-NZ" dirty="0"/>
          </a:p>
          <a:p>
            <a:pPr marL="0" lvl="1" indent="0">
              <a:buNone/>
            </a:pPr>
            <a:r>
              <a:rPr lang="en-NZ" sz="2800" dirty="0"/>
              <a:t>Police or the Medical Officer of Health might not report if…</a:t>
            </a:r>
          </a:p>
          <a:p>
            <a:pPr lvl="1"/>
            <a:r>
              <a:rPr lang="en-NZ" dirty="0"/>
              <a:t>Noone opposes the application</a:t>
            </a:r>
          </a:p>
          <a:p>
            <a:pPr lvl="1"/>
            <a:r>
              <a:rPr lang="en-NZ" dirty="0"/>
              <a:t>They feel there are no issues related to their area of expertise</a:t>
            </a:r>
          </a:p>
          <a:p>
            <a:pPr lvl="1"/>
            <a:r>
              <a:rPr lang="en-NZ" dirty="0"/>
              <a:t>They do not have the resources, and feel a need to prioritise other alcohol licensing matters </a:t>
            </a:r>
          </a:p>
          <a:p>
            <a:pPr marL="0" indent="0">
              <a:buNone/>
            </a:pPr>
            <a:r>
              <a:rPr lang="en-NZ" dirty="0">
                <a:solidFill>
                  <a:srgbClr val="A5300F"/>
                </a:solidFill>
              </a:rPr>
              <a:t>Can still object because of matters an agency could have dealt with</a:t>
            </a:r>
            <a:r>
              <a:rPr lang="en-NZ" dirty="0"/>
              <a:t>, e.g. regular fights an objector witnessed outside premises, even though there was no police report to the licence application</a:t>
            </a:r>
          </a:p>
          <a:p>
            <a:pPr marL="457200" lvl="1" indent="0">
              <a:buNone/>
            </a:pPr>
            <a:endParaRPr lang="en-NZ" dirty="0"/>
          </a:p>
        </p:txBody>
      </p:sp>
      <p:grpSp>
        <p:nvGrpSpPr>
          <p:cNvPr id="4" name="Group 3">
            <a:extLst>
              <a:ext uri="{FF2B5EF4-FFF2-40B4-BE49-F238E27FC236}">
                <a16:creationId xmlns:a16="http://schemas.microsoft.com/office/drawing/2014/main" id="{026F3BDC-723E-1482-8FF7-83D565A5CED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10" name="Freeform: Shape 9">
              <a:extLst>
                <a:ext uri="{FF2B5EF4-FFF2-40B4-BE49-F238E27FC236}">
                  <a16:creationId xmlns:a16="http://schemas.microsoft.com/office/drawing/2014/main" id="{A5889E0C-D8A7-A65D-6623-801902E7F5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48DB002-C49C-B7D6-C1D2-07BD1B623E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Rectangle 11">
            <a:extLst>
              <a:ext uri="{FF2B5EF4-FFF2-40B4-BE49-F238E27FC236}">
                <a16:creationId xmlns:a16="http://schemas.microsoft.com/office/drawing/2014/main" id="{5EB0EAA8-16F9-B852-FBDB-5CB92F1D23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E2B444E4-AA59-58DB-55C9-BE2E495B6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461372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NZ" sz="4800" cap="all" dirty="0">
                <a:solidFill>
                  <a:schemeClr val="accent1"/>
                </a:solidFill>
                <a:latin typeface="+mn-lt"/>
                <a:ea typeface="+mn-ea"/>
                <a:cs typeface="+mn-cs"/>
              </a:rPr>
              <a:t>OBJECTIONS NEED TO BE BACKED BY EVIDENCE</a:t>
            </a:r>
          </a:p>
        </p:txBody>
      </p:sp>
      <p:sp>
        <p:nvSpPr>
          <p:cNvPr id="3" name="Content Placeholder 2"/>
          <p:cNvSpPr>
            <a:spLocks noGrp="1"/>
          </p:cNvSpPr>
          <p:nvPr>
            <p:ph idx="1"/>
          </p:nvPr>
        </p:nvSpPr>
        <p:spPr/>
        <p:txBody>
          <a:bodyPr anchor="ctr">
            <a:normAutofit fontScale="70000" lnSpcReduction="20000"/>
          </a:bodyPr>
          <a:lstStyle/>
          <a:p>
            <a:pPr marL="0" indent="0">
              <a:buNone/>
            </a:pPr>
            <a:r>
              <a:rPr lang="en-NZ" dirty="0"/>
              <a:t>You need to prepare what you will say at the hearing.</a:t>
            </a:r>
          </a:p>
          <a:p>
            <a:pPr marL="0" indent="0">
              <a:buNone/>
            </a:pPr>
            <a:r>
              <a:rPr lang="en-NZ" dirty="0"/>
              <a:t>Your </a:t>
            </a:r>
            <a:r>
              <a:rPr lang="en-NZ" b="1" dirty="0"/>
              <a:t>evidence</a:t>
            </a:r>
            <a:r>
              <a:rPr lang="en-NZ" dirty="0"/>
              <a:t> – what you, and any witnesses that you call on, will say – needs to be submitted. </a:t>
            </a:r>
          </a:p>
          <a:p>
            <a:pPr marL="0" indent="0">
              <a:buNone/>
            </a:pPr>
            <a:r>
              <a:rPr lang="en-NZ" b="1" dirty="0">
                <a:solidFill>
                  <a:srgbClr val="A5300F"/>
                </a:solidFill>
              </a:rPr>
              <a:t>Do not </a:t>
            </a:r>
            <a:r>
              <a:rPr lang="en-NZ" dirty="0">
                <a:solidFill>
                  <a:srgbClr val="A5300F"/>
                </a:solidFill>
              </a:rPr>
              <a:t>try and introduce surprise evidence at the hearing.</a:t>
            </a:r>
          </a:p>
          <a:p>
            <a:pPr marL="0" indent="0">
              <a:buNone/>
            </a:pPr>
            <a:r>
              <a:rPr lang="en-NZ" dirty="0"/>
              <a:t>For Objections to carry weight they need to backed up with evidence and Objectors need to appear at the Hearing and speak to it, if they don’t attend the Hearing the DLC will ignore their Objection.</a:t>
            </a:r>
          </a:p>
          <a:p>
            <a:pPr marL="0" indent="0">
              <a:buNone/>
            </a:pPr>
            <a:r>
              <a:rPr lang="en-US" dirty="0"/>
              <a:t>Evidence can take lots of forms;</a:t>
            </a:r>
          </a:p>
          <a:p>
            <a:r>
              <a:rPr lang="en-US" dirty="0"/>
              <a:t>Stories about what goes on in the community already (good things and bad things)</a:t>
            </a:r>
          </a:p>
          <a:p>
            <a:r>
              <a:rPr lang="en-US" dirty="0"/>
              <a:t>Stories about vulnerable individuals / groups they know about in the area </a:t>
            </a:r>
          </a:p>
          <a:p>
            <a:r>
              <a:rPr lang="en-US" dirty="0"/>
              <a:t>Experiences in and around other bottle stores / </a:t>
            </a:r>
            <a:r>
              <a:rPr lang="en-US" dirty="0" err="1"/>
              <a:t>licenced</a:t>
            </a:r>
            <a:r>
              <a:rPr lang="en-US" dirty="0"/>
              <a:t> premises</a:t>
            </a:r>
          </a:p>
          <a:p>
            <a:r>
              <a:rPr lang="en-US" dirty="0"/>
              <a:t>Stories of how good service providers have interacted with the community in the past</a:t>
            </a:r>
          </a:p>
          <a:p>
            <a:r>
              <a:rPr lang="en-US" dirty="0"/>
              <a:t>They can talk anecdotally to relevant crime, nuisance and health matters they have seen in their </a:t>
            </a:r>
            <a:r>
              <a:rPr lang="en-US" dirty="0" err="1"/>
              <a:t>neighbourhood</a:t>
            </a:r>
            <a:endParaRPr lang="en-US" dirty="0"/>
          </a:p>
          <a:p>
            <a:r>
              <a:rPr lang="en-US" dirty="0"/>
              <a:t>Photos, videos or petitions can also be included to support concerns or provide evidence of harm.</a:t>
            </a:r>
          </a:p>
        </p:txBody>
      </p:sp>
      <p:grpSp>
        <p:nvGrpSpPr>
          <p:cNvPr id="4" name="Group 3">
            <a:extLst>
              <a:ext uri="{FF2B5EF4-FFF2-40B4-BE49-F238E27FC236}">
                <a16:creationId xmlns:a16="http://schemas.microsoft.com/office/drawing/2014/main" id="{F840BBB3-B8F1-A297-4894-4B3DEA27025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10" name="Freeform: Shape 9">
              <a:extLst>
                <a:ext uri="{FF2B5EF4-FFF2-40B4-BE49-F238E27FC236}">
                  <a16:creationId xmlns:a16="http://schemas.microsoft.com/office/drawing/2014/main" id="{134C17AA-F691-D4A8-2EA8-E0725889ED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6E64B2A-596A-5F3D-F93B-F5895B5D6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Rectangle 11">
            <a:extLst>
              <a:ext uri="{FF2B5EF4-FFF2-40B4-BE49-F238E27FC236}">
                <a16:creationId xmlns:a16="http://schemas.microsoft.com/office/drawing/2014/main" id="{D0FE52B9-A184-4787-8360-AD16F6BF2D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1A28FDB5-909F-8F6A-A568-810E4D25D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06882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E007A-28AD-450C-A1CC-C4F493621C40}"/>
              </a:ext>
            </a:extLst>
          </p:cNvPr>
          <p:cNvSpPr>
            <a:spLocks noGrp="1"/>
          </p:cNvSpPr>
          <p:nvPr>
            <p:ph type="title"/>
          </p:nvPr>
        </p:nvSpPr>
        <p:spPr/>
        <p:txBody>
          <a:bodyPr>
            <a:normAutofit/>
          </a:bodyPr>
          <a:lstStyle/>
          <a:p>
            <a:r>
              <a:rPr lang="en-NZ" sz="4800" cap="all" dirty="0">
                <a:solidFill>
                  <a:schemeClr val="accent1"/>
                </a:solidFill>
                <a:latin typeface="+mn-lt"/>
                <a:ea typeface="+mn-ea"/>
                <a:cs typeface="+mn-cs"/>
              </a:rPr>
              <a:t>Privacy </a:t>
            </a:r>
          </a:p>
        </p:txBody>
      </p:sp>
      <p:sp>
        <p:nvSpPr>
          <p:cNvPr id="3" name="Content Placeholder 2">
            <a:extLst>
              <a:ext uri="{FF2B5EF4-FFF2-40B4-BE49-F238E27FC236}">
                <a16:creationId xmlns:a16="http://schemas.microsoft.com/office/drawing/2014/main" id="{11C7ADB3-21A0-4548-836B-98F076A42C8C}"/>
              </a:ext>
            </a:extLst>
          </p:cNvPr>
          <p:cNvSpPr>
            <a:spLocks noGrp="1"/>
          </p:cNvSpPr>
          <p:nvPr>
            <p:ph idx="1"/>
          </p:nvPr>
        </p:nvSpPr>
        <p:spPr/>
        <p:txBody>
          <a:bodyPr>
            <a:normAutofit/>
          </a:bodyPr>
          <a:lstStyle/>
          <a:p>
            <a:pPr marL="0" indent="0">
              <a:buNone/>
            </a:pPr>
            <a:r>
              <a:rPr lang="en-NZ" dirty="0"/>
              <a:t>Later in the process when you write your evidence/submissions you may have concerns that its content is sensitive and private to you or other people in your community.</a:t>
            </a:r>
          </a:p>
          <a:p>
            <a:pPr marL="0" indent="0">
              <a:buNone/>
            </a:pPr>
            <a:r>
              <a:rPr lang="en-NZ" dirty="0"/>
              <a:t>For example, you may have had alcohol addiction issues which feel relevant to your objection but which you would prefer not to discuss publicly</a:t>
            </a:r>
          </a:p>
          <a:p>
            <a:pPr marL="0" indent="0">
              <a:buNone/>
            </a:pPr>
            <a:r>
              <a:rPr lang="en-NZ" dirty="0"/>
              <a:t>You will have an opportunity to request a </a:t>
            </a:r>
            <a:r>
              <a:rPr lang="en-NZ" b="1" dirty="0">
                <a:solidFill>
                  <a:srgbClr val="A5300F"/>
                </a:solidFill>
              </a:rPr>
              <a:t>non-publication order</a:t>
            </a:r>
            <a:r>
              <a:rPr lang="en-NZ" dirty="0">
                <a:solidFill>
                  <a:srgbClr val="A5300F"/>
                </a:solidFill>
              </a:rPr>
              <a:t> </a:t>
            </a:r>
            <a:r>
              <a:rPr lang="en-NZ" dirty="0"/>
              <a:t>from the DLC so your evidence can be heard without reference to your name</a:t>
            </a:r>
          </a:p>
        </p:txBody>
      </p:sp>
      <p:pic>
        <p:nvPicPr>
          <p:cNvPr id="11" name="Graphic 10" descr="Deaf">
            <a:extLst>
              <a:ext uri="{FF2B5EF4-FFF2-40B4-BE49-F238E27FC236}">
                <a16:creationId xmlns:a16="http://schemas.microsoft.com/office/drawing/2014/main" id="{49C65731-3A26-4300-902E-FB59D2FB9F7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17081" y="371833"/>
            <a:ext cx="914400" cy="914400"/>
          </a:xfrm>
          <a:prstGeom prst="rect">
            <a:avLst/>
          </a:prstGeom>
        </p:spPr>
      </p:pic>
      <p:pic>
        <p:nvPicPr>
          <p:cNvPr id="13" name="Graphic 12" descr="Blind">
            <a:extLst>
              <a:ext uri="{FF2B5EF4-FFF2-40B4-BE49-F238E27FC236}">
                <a16:creationId xmlns:a16="http://schemas.microsoft.com/office/drawing/2014/main" id="{BD93707D-3A3C-4853-B8DB-AFC2C7A14903}"/>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254403" y="398800"/>
            <a:ext cx="914400" cy="914400"/>
          </a:xfrm>
          <a:prstGeom prst="rect">
            <a:avLst/>
          </a:prstGeom>
        </p:spPr>
      </p:pic>
      <p:grpSp>
        <p:nvGrpSpPr>
          <p:cNvPr id="6" name="Group 5">
            <a:extLst>
              <a:ext uri="{FF2B5EF4-FFF2-40B4-BE49-F238E27FC236}">
                <a16:creationId xmlns:a16="http://schemas.microsoft.com/office/drawing/2014/main" id="{1E35B70F-3564-7426-5343-7E9FF2B64DF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10" name="Freeform: Shape 9">
              <a:extLst>
                <a:ext uri="{FF2B5EF4-FFF2-40B4-BE49-F238E27FC236}">
                  <a16:creationId xmlns:a16="http://schemas.microsoft.com/office/drawing/2014/main" id="{BDCBBF26-E21C-AE73-70C7-FE225ADABF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375FB39-D9C3-580B-E962-8D163A5EB8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8BDB3AF7-5C9D-933E-9E91-C4FF6F2AD4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F7444D88-B3BC-5CBC-325B-1375B48000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351595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2060-CC87-0F74-8F95-1937340C2625}"/>
              </a:ext>
            </a:extLst>
          </p:cNvPr>
          <p:cNvSpPr>
            <a:spLocks noGrp="1"/>
          </p:cNvSpPr>
          <p:nvPr>
            <p:ph type="title"/>
          </p:nvPr>
        </p:nvSpPr>
        <p:spPr>
          <a:xfrm>
            <a:off x="1343437" y="321734"/>
            <a:ext cx="9397700" cy="1135737"/>
          </a:xfrm>
        </p:spPr>
        <p:txBody>
          <a:bodyPr vert="horz" lIns="91440" tIns="45720" rIns="91440" bIns="45720" rtlCol="0" anchor="ctr">
            <a:normAutofit/>
          </a:bodyPr>
          <a:lstStyle/>
          <a:p>
            <a:pPr algn="ctr"/>
            <a:r>
              <a:rPr lang="en-US" sz="3700" b="1" kern="1200" dirty="0">
                <a:latin typeface="+mj-lt"/>
                <a:ea typeface="+mj-ea"/>
                <a:cs typeface="+mj-cs"/>
              </a:rPr>
              <a:t>2022 </a:t>
            </a:r>
            <a:r>
              <a:rPr lang="en-US" sz="3700" b="1" kern="1200" dirty="0" err="1">
                <a:latin typeface="+mj-lt"/>
                <a:ea typeface="+mj-ea"/>
                <a:cs typeface="+mj-cs"/>
              </a:rPr>
              <a:t>Licence</a:t>
            </a:r>
            <a:r>
              <a:rPr lang="en-US" sz="3700" b="1" kern="1200" dirty="0">
                <a:latin typeface="+mj-lt"/>
                <a:ea typeface="+mj-ea"/>
                <a:cs typeface="+mj-cs"/>
              </a:rPr>
              <a:t> Applicatio</a:t>
            </a:r>
            <a:r>
              <a:rPr lang="en-US" sz="3700" b="1" dirty="0"/>
              <a:t>n </a:t>
            </a:r>
            <a:r>
              <a:rPr lang="en-US" sz="3700" b="1" kern="1200" dirty="0">
                <a:latin typeface="+mj-lt"/>
                <a:ea typeface="+mj-ea"/>
                <a:cs typeface="+mj-cs"/>
              </a:rPr>
              <a:t>Statistics </a:t>
            </a:r>
            <a:br>
              <a:rPr lang="en-US" sz="3700" kern="1200" dirty="0">
                <a:latin typeface="+mj-lt"/>
                <a:ea typeface="+mj-ea"/>
                <a:cs typeface="+mj-cs"/>
              </a:rPr>
            </a:br>
            <a:r>
              <a:rPr lang="en-US" sz="2800" kern="1200" dirty="0">
                <a:latin typeface="+mj-lt"/>
                <a:ea typeface="+mj-ea"/>
                <a:cs typeface="+mj-cs"/>
              </a:rPr>
              <a:t>(on and off licences, new and renewals</a:t>
            </a:r>
            <a:r>
              <a:rPr lang="en-US" sz="3200" kern="1200" dirty="0">
                <a:latin typeface="+mj-lt"/>
                <a:ea typeface="+mj-ea"/>
                <a:cs typeface="+mj-cs"/>
              </a:rPr>
              <a:t>)</a:t>
            </a:r>
            <a:endParaRPr lang="en-US" sz="3600" kern="1200" dirty="0">
              <a:latin typeface="+mj-lt"/>
              <a:ea typeface="+mj-ea"/>
              <a:cs typeface="+mj-cs"/>
            </a:endParaRPr>
          </a:p>
        </p:txBody>
      </p:sp>
      <p:graphicFrame>
        <p:nvGraphicFramePr>
          <p:cNvPr id="4" name="Content Placeholder 3">
            <a:extLst>
              <a:ext uri="{FF2B5EF4-FFF2-40B4-BE49-F238E27FC236}">
                <a16:creationId xmlns:a16="http://schemas.microsoft.com/office/drawing/2014/main" id="{93D8E4FE-8E7F-29CD-2EAE-3F429E46965C}"/>
              </a:ext>
            </a:extLst>
          </p:cNvPr>
          <p:cNvGraphicFramePr>
            <a:graphicFrameLocks noGrp="1"/>
          </p:cNvGraphicFramePr>
          <p:nvPr>
            <p:ph sz="half" idx="1"/>
            <p:extLst>
              <p:ext uri="{D42A27DB-BD31-4B8C-83A1-F6EECF244321}">
                <p14:modId xmlns:p14="http://schemas.microsoft.com/office/powerpoint/2010/main" val="4057911244"/>
              </p:ext>
            </p:extLst>
          </p:nvPr>
        </p:nvGraphicFramePr>
        <p:xfrm>
          <a:off x="1343437" y="1798819"/>
          <a:ext cx="9397700" cy="45270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Group 4">
            <a:extLst>
              <a:ext uri="{FF2B5EF4-FFF2-40B4-BE49-F238E27FC236}">
                <a16:creationId xmlns:a16="http://schemas.microsoft.com/office/drawing/2014/main" id="{EABCB3FF-E676-A2A2-F967-4CED1C00DBF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6" name="Freeform: Shape 5">
              <a:extLst>
                <a:ext uri="{FF2B5EF4-FFF2-40B4-BE49-F238E27FC236}">
                  <a16:creationId xmlns:a16="http://schemas.microsoft.com/office/drawing/2014/main" id="{F431BFA2-2767-7271-A000-26A07A05B5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089954A-F0E6-BEBA-221D-CFC7D1667F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ABF38AF9-BE19-EEB6-9B1C-C5A96F9449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a:extLst>
              <a:ext uri="{FF2B5EF4-FFF2-40B4-BE49-F238E27FC236}">
                <a16:creationId xmlns:a16="http://schemas.microsoft.com/office/drawing/2014/main" id="{5A20D9EF-CD1B-6BC9-3083-3DE60F21C0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278383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9C8C6C6-0981-5EA0-11E7-50CDEFA21D1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9" name="Freeform: Shape 8">
              <a:extLst>
                <a:ext uri="{FF2B5EF4-FFF2-40B4-BE49-F238E27FC236}">
                  <a16:creationId xmlns:a16="http://schemas.microsoft.com/office/drawing/2014/main" id="{755DA9BA-0CAA-1698-5EF6-721AFE7824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2355655-0BA3-3CFB-65BE-4B1B34BEF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DE30BD2B-724A-5D5B-24A4-4213E47EAA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5115F4DC-A3E2-2667-951B-DC2D8C1771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857F23B0-DF56-A9A6-C1E9-B7E833AF9E53}"/>
              </a:ext>
            </a:extLst>
          </p:cNvPr>
          <p:cNvSpPr txBox="1"/>
          <p:nvPr/>
        </p:nvSpPr>
        <p:spPr>
          <a:xfrm flipH="1">
            <a:off x="200197" y="707103"/>
            <a:ext cx="3736037" cy="2163669"/>
          </a:xfrm>
          <a:prstGeom prst="rect">
            <a:avLst/>
          </a:prstGeom>
          <a:noFill/>
        </p:spPr>
        <p:txBody>
          <a:bodyPr wrap="square" rtlCol="0">
            <a:spAutoFit/>
          </a:bodyPr>
          <a:lstStyle/>
          <a:p>
            <a:pPr>
              <a:lnSpc>
                <a:spcPct val="90000"/>
              </a:lnSpc>
              <a:spcBef>
                <a:spcPct val="0"/>
              </a:spcBef>
              <a:spcAft>
                <a:spcPts val="600"/>
              </a:spcAft>
            </a:pPr>
            <a:r>
              <a:rPr lang="en-US" sz="4800" cap="all" dirty="0">
                <a:solidFill>
                  <a:schemeClr val="accent1"/>
                </a:solidFill>
              </a:rPr>
              <a:t>REFORM – </a:t>
            </a:r>
          </a:p>
          <a:p>
            <a:pPr>
              <a:lnSpc>
                <a:spcPct val="90000"/>
              </a:lnSpc>
              <a:spcBef>
                <a:spcPct val="0"/>
              </a:spcBef>
              <a:spcAft>
                <a:spcPts val="600"/>
              </a:spcAft>
            </a:pPr>
            <a:r>
              <a:rPr lang="en-US" sz="4800" cap="all" dirty="0">
                <a:solidFill>
                  <a:schemeClr val="accent1"/>
                </a:solidFill>
              </a:rPr>
              <a:t>2023 changes</a:t>
            </a:r>
            <a:endParaRPr lang="en-NZ" sz="4800" cap="all" dirty="0">
              <a:solidFill>
                <a:schemeClr val="accent1"/>
              </a:solidFill>
            </a:endParaRPr>
          </a:p>
        </p:txBody>
      </p:sp>
      <p:sp>
        <p:nvSpPr>
          <p:cNvPr id="4" name="Content Placeholder 2">
            <a:extLst>
              <a:ext uri="{FF2B5EF4-FFF2-40B4-BE49-F238E27FC236}">
                <a16:creationId xmlns:a16="http://schemas.microsoft.com/office/drawing/2014/main" id="{3121A660-F455-B9F0-FBD7-0B849E963ABB}"/>
              </a:ext>
            </a:extLst>
          </p:cNvPr>
          <p:cNvSpPr txBox="1">
            <a:spLocks/>
          </p:cNvSpPr>
          <p:nvPr/>
        </p:nvSpPr>
        <p:spPr>
          <a:xfrm>
            <a:off x="3516225" y="707103"/>
            <a:ext cx="7224911" cy="565015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Enacted now</a:t>
            </a:r>
          </a:p>
          <a:p>
            <a:pPr marL="457200" indent="-457200">
              <a:buFont typeface="+mj-lt"/>
              <a:buAutoNum type="arabicPeriod"/>
            </a:pPr>
            <a:r>
              <a:rPr lang="en-US" dirty="0"/>
              <a:t>LAPs appealed </a:t>
            </a:r>
            <a:r>
              <a:rPr lang="en-US" dirty="0">
                <a:solidFill>
                  <a:srgbClr val="A5300F"/>
                </a:solidFill>
              </a:rPr>
              <a:t>only by judicial review</a:t>
            </a:r>
          </a:p>
          <a:p>
            <a:pPr marL="457200" indent="-457200">
              <a:buFont typeface="+mj-lt"/>
              <a:buAutoNum type="arabicPeriod"/>
            </a:pPr>
            <a:r>
              <a:rPr lang="en-US" dirty="0"/>
              <a:t>Objectors will </a:t>
            </a:r>
            <a:r>
              <a:rPr lang="en-US" dirty="0">
                <a:solidFill>
                  <a:srgbClr val="A5300F"/>
                </a:solidFill>
              </a:rPr>
              <a:t>not have to justify their ‘standing’</a:t>
            </a:r>
            <a:r>
              <a:rPr lang="en-US" dirty="0"/>
              <a:t> rights</a:t>
            </a:r>
          </a:p>
          <a:p>
            <a:pPr marL="457200" indent="-457200">
              <a:buFont typeface="+mj-lt"/>
              <a:buAutoNum type="arabicPeriod"/>
            </a:pPr>
            <a:r>
              <a:rPr lang="en-US" dirty="0"/>
              <a:t>DLCs ‘may’ decline or impose conditions on licence </a:t>
            </a:r>
            <a:r>
              <a:rPr lang="en-US" dirty="0">
                <a:solidFill>
                  <a:srgbClr val="A5300F"/>
                </a:solidFill>
              </a:rPr>
              <a:t>renewals to align with LAPs</a:t>
            </a:r>
          </a:p>
          <a:p>
            <a:pPr marL="457200" indent="-457200">
              <a:buFont typeface="+mj-lt"/>
              <a:buAutoNum type="arabicPeriod"/>
            </a:pPr>
            <a:r>
              <a:rPr lang="en-US" dirty="0"/>
              <a:t>Community objectors have </a:t>
            </a:r>
            <a:r>
              <a:rPr lang="en-US" dirty="0">
                <a:solidFill>
                  <a:srgbClr val="A5300F"/>
                </a:solidFill>
              </a:rPr>
              <a:t>25 working days </a:t>
            </a:r>
            <a:r>
              <a:rPr lang="en-US" dirty="0"/>
              <a:t>to submit their objections</a:t>
            </a:r>
          </a:p>
        </p:txBody>
      </p:sp>
    </p:spTree>
    <p:extLst>
      <p:ext uri="{BB962C8B-B14F-4D97-AF65-F5344CB8AC3E}">
        <p14:creationId xmlns:p14="http://schemas.microsoft.com/office/powerpoint/2010/main" val="39070271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9C8C6C6-0981-5EA0-11E7-50CDEFA21D1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9" name="Freeform: Shape 8">
              <a:extLst>
                <a:ext uri="{FF2B5EF4-FFF2-40B4-BE49-F238E27FC236}">
                  <a16:creationId xmlns:a16="http://schemas.microsoft.com/office/drawing/2014/main" id="{755DA9BA-0CAA-1698-5EF6-721AFE7824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2355655-0BA3-3CFB-65BE-4B1B34BEF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DE30BD2B-724A-5D5B-24A4-4213E47EAA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5115F4DC-A3E2-2667-951B-DC2D8C1771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857F23B0-DF56-A9A6-C1E9-B7E833AF9E53}"/>
              </a:ext>
            </a:extLst>
          </p:cNvPr>
          <p:cNvSpPr txBox="1"/>
          <p:nvPr/>
        </p:nvSpPr>
        <p:spPr>
          <a:xfrm flipH="1">
            <a:off x="200197" y="707103"/>
            <a:ext cx="3736037" cy="2163669"/>
          </a:xfrm>
          <a:prstGeom prst="rect">
            <a:avLst/>
          </a:prstGeom>
          <a:noFill/>
        </p:spPr>
        <p:txBody>
          <a:bodyPr wrap="square" rtlCol="0">
            <a:spAutoFit/>
          </a:bodyPr>
          <a:lstStyle/>
          <a:p>
            <a:pPr>
              <a:lnSpc>
                <a:spcPct val="90000"/>
              </a:lnSpc>
              <a:spcBef>
                <a:spcPct val="0"/>
              </a:spcBef>
              <a:spcAft>
                <a:spcPts val="600"/>
              </a:spcAft>
            </a:pPr>
            <a:r>
              <a:rPr lang="en-US" sz="4800" cap="all" dirty="0">
                <a:solidFill>
                  <a:schemeClr val="accent1"/>
                </a:solidFill>
              </a:rPr>
              <a:t>REFORM –</a:t>
            </a:r>
          </a:p>
          <a:p>
            <a:pPr>
              <a:lnSpc>
                <a:spcPct val="90000"/>
              </a:lnSpc>
              <a:spcBef>
                <a:spcPct val="0"/>
              </a:spcBef>
              <a:spcAft>
                <a:spcPts val="600"/>
              </a:spcAft>
            </a:pPr>
            <a:r>
              <a:rPr lang="en-US" sz="4800" cap="all" dirty="0">
                <a:solidFill>
                  <a:schemeClr val="accent1"/>
                </a:solidFill>
              </a:rPr>
              <a:t>2024 changes</a:t>
            </a:r>
            <a:endParaRPr lang="en-NZ" sz="4800" cap="all" dirty="0">
              <a:solidFill>
                <a:schemeClr val="accent1"/>
              </a:solidFill>
            </a:endParaRPr>
          </a:p>
        </p:txBody>
      </p:sp>
      <p:sp>
        <p:nvSpPr>
          <p:cNvPr id="4" name="Content Placeholder 2">
            <a:extLst>
              <a:ext uri="{FF2B5EF4-FFF2-40B4-BE49-F238E27FC236}">
                <a16:creationId xmlns:a16="http://schemas.microsoft.com/office/drawing/2014/main" id="{3121A660-F455-B9F0-FBD7-0B849E963ABB}"/>
              </a:ext>
            </a:extLst>
          </p:cNvPr>
          <p:cNvSpPr txBox="1">
            <a:spLocks/>
          </p:cNvSpPr>
          <p:nvPr/>
        </p:nvSpPr>
        <p:spPr>
          <a:xfrm>
            <a:off x="3516225" y="707103"/>
            <a:ext cx="7224911" cy="565015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Enacted May 2024 </a:t>
            </a:r>
          </a:p>
          <a:p>
            <a:pPr marL="457200" indent="-457200">
              <a:buFont typeface="+mj-lt"/>
              <a:buAutoNum type="arabicPeriod"/>
            </a:pPr>
            <a:r>
              <a:rPr lang="en-US" dirty="0"/>
              <a:t>DLC hearings must avoid </a:t>
            </a:r>
            <a:r>
              <a:rPr lang="en-US" dirty="0">
                <a:solidFill>
                  <a:srgbClr val="A5300F"/>
                </a:solidFill>
              </a:rPr>
              <a:t>unnecessary formality</a:t>
            </a:r>
          </a:p>
          <a:p>
            <a:pPr marL="457200" indent="-457200">
              <a:buFont typeface="+mj-lt"/>
              <a:buAutoNum type="arabicPeriod"/>
            </a:pPr>
            <a:r>
              <a:rPr lang="en-US" dirty="0"/>
              <a:t>DLCs can only test evidence, </a:t>
            </a:r>
            <a:r>
              <a:rPr lang="en-US" dirty="0">
                <a:solidFill>
                  <a:srgbClr val="A5300F"/>
                </a:solidFill>
              </a:rPr>
              <a:t>cross-examination removed </a:t>
            </a:r>
          </a:p>
          <a:p>
            <a:pPr marL="457200" indent="-457200">
              <a:buFont typeface="+mj-lt"/>
              <a:buAutoNum type="arabicPeriod"/>
            </a:pPr>
            <a:r>
              <a:rPr lang="en-US" dirty="0"/>
              <a:t>DLC processes must </a:t>
            </a:r>
            <a:r>
              <a:rPr lang="en-US" dirty="0">
                <a:solidFill>
                  <a:srgbClr val="A5300F"/>
                </a:solidFill>
              </a:rPr>
              <a:t>incorporate Tikanga</a:t>
            </a:r>
          </a:p>
          <a:p>
            <a:pPr marL="457200" indent="-457200">
              <a:buFont typeface="+mj-lt"/>
              <a:buAutoNum type="arabicPeriod"/>
            </a:pPr>
            <a:r>
              <a:rPr lang="en-US" dirty="0"/>
              <a:t>Evidence can be given in </a:t>
            </a:r>
            <a:r>
              <a:rPr lang="en-US" dirty="0" err="1">
                <a:solidFill>
                  <a:srgbClr val="A5300F"/>
                </a:solidFill>
              </a:rPr>
              <a:t>te</a:t>
            </a:r>
            <a:r>
              <a:rPr lang="en-US" dirty="0">
                <a:solidFill>
                  <a:srgbClr val="A5300F"/>
                </a:solidFill>
              </a:rPr>
              <a:t> </a:t>
            </a:r>
            <a:r>
              <a:rPr lang="en-US" dirty="0" err="1">
                <a:solidFill>
                  <a:srgbClr val="A5300F"/>
                </a:solidFill>
              </a:rPr>
              <a:t>reo</a:t>
            </a:r>
            <a:r>
              <a:rPr lang="en-US" dirty="0">
                <a:solidFill>
                  <a:srgbClr val="A5300F"/>
                </a:solidFill>
              </a:rPr>
              <a:t> Māori</a:t>
            </a:r>
          </a:p>
          <a:p>
            <a:pPr marL="0" indent="0">
              <a:buNone/>
            </a:pPr>
            <a:r>
              <a:rPr lang="en-US" dirty="0"/>
              <a:t>Ministry of Justice will provide further information and guidance around these provisions in 2024</a:t>
            </a:r>
          </a:p>
          <a:p>
            <a:pPr marL="457200" indent="-457200">
              <a:buFont typeface="+mj-lt"/>
              <a:buAutoNum type="arabicPeriod"/>
            </a:pPr>
            <a:endParaRPr lang="en-US" dirty="0"/>
          </a:p>
          <a:p>
            <a:pPr marL="457200" indent="-457200">
              <a:buFont typeface="+mj-lt"/>
              <a:buAutoNum type="arabicPeriod"/>
            </a:pPr>
            <a:endParaRPr lang="en-US" dirty="0"/>
          </a:p>
          <a:p>
            <a:pPr marL="457200" indent="-457200">
              <a:buFont typeface="+mj-lt"/>
              <a:buAutoNum type="arabicPeriod"/>
            </a:pPr>
            <a:endParaRPr lang="en-US" dirty="0"/>
          </a:p>
        </p:txBody>
      </p:sp>
    </p:spTree>
    <p:extLst>
      <p:ext uri="{BB962C8B-B14F-4D97-AF65-F5344CB8AC3E}">
        <p14:creationId xmlns:p14="http://schemas.microsoft.com/office/powerpoint/2010/main" val="7202269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9C8C6C6-0981-5EA0-11E7-50CDEFA21D1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9" name="Freeform: Shape 8">
              <a:extLst>
                <a:ext uri="{FF2B5EF4-FFF2-40B4-BE49-F238E27FC236}">
                  <a16:creationId xmlns:a16="http://schemas.microsoft.com/office/drawing/2014/main" id="{755DA9BA-0CAA-1698-5EF6-721AFE7824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2355655-0BA3-3CFB-65BE-4B1B34BEF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DE30BD2B-724A-5D5B-24A4-4213E47EAA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5115F4DC-A3E2-2667-951B-DC2D8C1771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a:extLst>
              <a:ext uri="{FF2B5EF4-FFF2-40B4-BE49-F238E27FC236}">
                <a16:creationId xmlns:a16="http://schemas.microsoft.com/office/drawing/2014/main" id="{3121A660-F455-B9F0-FBD7-0B849E963ABB}"/>
              </a:ext>
            </a:extLst>
          </p:cNvPr>
          <p:cNvSpPr txBox="1">
            <a:spLocks/>
          </p:cNvSpPr>
          <p:nvPr/>
        </p:nvSpPr>
        <p:spPr>
          <a:xfrm>
            <a:off x="859436" y="707102"/>
            <a:ext cx="10445655" cy="565015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solidFill>
                  <a:srgbClr val="A5300F"/>
                </a:solidFill>
              </a:rPr>
              <a:t>What difference one licence can make… </a:t>
            </a:r>
          </a:p>
          <a:p>
            <a:pPr marL="0" indent="0">
              <a:buNone/>
            </a:pPr>
            <a:r>
              <a:rPr lang="en-US" b="1" dirty="0">
                <a:solidFill>
                  <a:srgbClr val="A5300F"/>
                </a:solidFill>
              </a:rPr>
              <a:t>South Waikato DLC – Tokoroa, May 2023 </a:t>
            </a:r>
          </a:p>
          <a:p>
            <a:pPr marL="0" indent="0">
              <a:buNone/>
            </a:pPr>
            <a:r>
              <a:rPr lang="en-US" dirty="0"/>
              <a:t>“It is clear to the Committee that the amenity and good area has improved after the previous operator ceased trading in 2021. The </a:t>
            </a:r>
            <a:r>
              <a:rPr lang="en-US" dirty="0" err="1"/>
              <a:t>MOoH</a:t>
            </a:r>
            <a:r>
              <a:rPr lang="en-US" dirty="0"/>
              <a:t> told us that from November 2020 to November 2021 alcohol ED admissions were 188 and 3 deaths when this store and Thirsty Liquor were operating.</a:t>
            </a:r>
          </a:p>
          <a:p>
            <a:pPr marL="0" indent="0">
              <a:buNone/>
            </a:pPr>
            <a:r>
              <a:rPr lang="en-US" dirty="0"/>
              <a:t>From November 2021 to November 2022 alcohol ED admissions dropped to 99 and 1 death when this store and Thirsty Liquor were not operating.”</a:t>
            </a:r>
          </a:p>
        </p:txBody>
      </p:sp>
    </p:spTree>
    <p:extLst>
      <p:ext uri="{BB962C8B-B14F-4D97-AF65-F5344CB8AC3E}">
        <p14:creationId xmlns:p14="http://schemas.microsoft.com/office/powerpoint/2010/main" val="42342679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9C8C6C6-0981-5EA0-11E7-50CDEFA21D1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9" name="Freeform: Shape 8">
              <a:extLst>
                <a:ext uri="{FF2B5EF4-FFF2-40B4-BE49-F238E27FC236}">
                  <a16:creationId xmlns:a16="http://schemas.microsoft.com/office/drawing/2014/main" id="{755DA9BA-0CAA-1698-5EF6-721AFE7824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2355655-0BA3-3CFB-65BE-4B1B34BEF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DE30BD2B-724A-5D5B-24A4-4213E47EAA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5115F4DC-A3E2-2667-951B-DC2D8C1771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857F23B0-DF56-A9A6-C1E9-B7E833AF9E53}"/>
              </a:ext>
            </a:extLst>
          </p:cNvPr>
          <p:cNvSpPr txBox="1"/>
          <p:nvPr/>
        </p:nvSpPr>
        <p:spPr>
          <a:xfrm flipH="1">
            <a:off x="200197" y="707103"/>
            <a:ext cx="3736037" cy="1421928"/>
          </a:xfrm>
          <a:prstGeom prst="rect">
            <a:avLst/>
          </a:prstGeom>
          <a:noFill/>
        </p:spPr>
        <p:txBody>
          <a:bodyPr wrap="square" rtlCol="0">
            <a:spAutoFit/>
          </a:bodyPr>
          <a:lstStyle/>
          <a:p>
            <a:pPr>
              <a:lnSpc>
                <a:spcPct val="90000"/>
              </a:lnSpc>
              <a:spcBef>
                <a:spcPct val="0"/>
              </a:spcBef>
              <a:spcAft>
                <a:spcPts val="600"/>
              </a:spcAft>
            </a:pPr>
            <a:r>
              <a:rPr lang="en-US" sz="4800" cap="all" dirty="0">
                <a:solidFill>
                  <a:schemeClr val="accent1"/>
                </a:solidFill>
              </a:rPr>
              <a:t>Alcohol licences</a:t>
            </a:r>
            <a:endParaRPr lang="en-NZ" sz="4800" cap="all" dirty="0">
              <a:solidFill>
                <a:schemeClr val="accent1"/>
              </a:solidFill>
            </a:endParaRPr>
          </a:p>
        </p:txBody>
      </p:sp>
      <p:sp>
        <p:nvSpPr>
          <p:cNvPr id="4" name="Content Placeholder 2">
            <a:extLst>
              <a:ext uri="{FF2B5EF4-FFF2-40B4-BE49-F238E27FC236}">
                <a16:creationId xmlns:a16="http://schemas.microsoft.com/office/drawing/2014/main" id="{3121A660-F455-B9F0-FBD7-0B849E963ABB}"/>
              </a:ext>
            </a:extLst>
          </p:cNvPr>
          <p:cNvSpPr txBox="1">
            <a:spLocks/>
          </p:cNvSpPr>
          <p:nvPr/>
        </p:nvSpPr>
        <p:spPr>
          <a:xfrm>
            <a:off x="3516225" y="707103"/>
            <a:ext cx="7224911" cy="564373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A5300F"/>
                </a:solidFill>
              </a:rPr>
              <a:t>On-licence</a:t>
            </a:r>
            <a:r>
              <a:rPr lang="en-US" dirty="0"/>
              <a:t> (bars/restaurants, caterers – cannot take alcohol offsite)</a:t>
            </a:r>
          </a:p>
          <a:p>
            <a:pPr marL="0" indent="0">
              <a:buNone/>
            </a:pPr>
            <a:r>
              <a:rPr lang="en-US" dirty="0">
                <a:solidFill>
                  <a:srgbClr val="A5300F"/>
                </a:solidFill>
              </a:rPr>
              <a:t>Off-licence </a:t>
            </a:r>
            <a:r>
              <a:rPr lang="en-US" dirty="0"/>
              <a:t>(bottle stores/ supermarkets/ online retailers)</a:t>
            </a:r>
          </a:p>
          <a:p>
            <a:pPr marL="0" indent="0">
              <a:buNone/>
            </a:pPr>
            <a:r>
              <a:rPr lang="en-US" dirty="0">
                <a:solidFill>
                  <a:srgbClr val="A5300F"/>
                </a:solidFill>
              </a:rPr>
              <a:t>New licence </a:t>
            </a:r>
            <a:r>
              <a:rPr lang="en-US" dirty="0"/>
              <a:t>applications are for </a:t>
            </a:r>
            <a:r>
              <a:rPr lang="en-US" dirty="0">
                <a:solidFill>
                  <a:srgbClr val="A5300F"/>
                </a:solidFill>
              </a:rPr>
              <a:t>one year</a:t>
            </a:r>
          </a:p>
          <a:p>
            <a:pPr marL="0" indent="0">
              <a:buNone/>
            </a:pPr>
            <a:r>
              <a:rPr lang="en-US" dirty="0">
                <a:solidFill>
                  <a:srgbClr val="A5300F"/>
                </a:solidFill>
              </a:rPr>
              <a:t>Licence renewals </a:t>
            </a:r>
            <a:r>
              <a:rPr lang="en-US" dirty="0"/>
              <a:t>are for </a:t>
            </a:r>
            <a:r>
              <a:rPr lang="en-US" dirty="0">
                <a:solidFill>
                  <a:srgbClr val="A5300F"/>
                </a:solidFill>
              </a:rPr>
              <a:t>three years</a:t>
            </a:r>
          </a:p>
          <a:p>
            <a:pPr marL="0" indent="0">
              <a:buNone/>
            </a:pPr>
            <a:r>
              <a:rPr lang="en-US" dirty="0"/>
              <a:t>If a </a:t>
            </a:r>
            <a:r>
              <a:rPr lang="en-US" dirty="0" err="1"/>
              <a:t>licenced</a:t>
            </a:r>
            <a:r>
              <a:rPr lang="en-US" dirty="0"/>
              <a:t> premises is sold, the </a:t>
            </a:r>
            <a:r>
              <a:rPr lang="en-US" dirty="0">
                <a:solidFill>
                  <a:srgbClr val="A5300F"/>
                </a:solidFill>
              </a:rPr>
              <a:t>new owner </a:t>
            </a:r>
            <a:r>
              <a:rPr lang="en-US" dirty="0"/>
              <a:t>must apply for a new licence, only the ‘</a:t>
            </a:r>
            <a:r>
              <a:rPr lang="en-US" dirty="0">
                <a:solidFill>
                  <a:srgbClr val="A5300F"/>
                </a:solidFill>
              </a:rPr>
              <a:t>suitability of the applicant</a:t>
            </a:r>
            <a:r>
              <a:rPr lang="en-US" dirty="0"/>
              <a:t>’ will be considered</a:t>
            </a:r>
          </a:p>
          <a:p>
            <a:pPr marL="0" indent="0">
              <a:buNone/>
            </a:pPr>
            <a:endParaRPr lang="en-US" dirty="0"/>
          </a:p>
        </p:txBody>
      </p:sp>
    </p:spTree>
    <p:extLst>
      <p:ext uri="{BB962C8B-B14F-4D97-AF65-F5344CB8AC3E}">
        <p14:creationId xmlns:p14="http://schemas.microsoft.com/office/powerpoint/2010/main" val="23055437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4" name="Freeform: Shape 1083">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6" name="Rectangle 1085">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1" name="Rectangle 1087">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0" name="Freeform: Shape 1089">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98" name="Isosceles Triangle 1091">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9" name="Isosceles Triangle 1093">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BD2B47DE-DC3E-C29A-8786-DE072343D303}"/>
              </a:ext>
            </a:extLst>
          </p:cNvPr>
          <p:cNvSpPr txBox="1"/>
          <p:nvPr/>
        </p:nvSpPr>
        <p:spPr>
          <a:xfrm flipH="1">
            <a:off x="1318665" y="801173"/>
            <a:ext cx="9554670" cy="3237809"/>
          </a:xfrm>
          <a:prstGeom prst="rect">
            <a:avLst/>
          </a:prstGeom>
          <a:noFill/>
        </p:spPr>
        <p:txBody>
          <a:bodyPr wrap="square" rtlCol="0">
            <a:spAutoFit/>
          </a:bodyPr>
          <a:lstStyle/>
          <a:p>
            <a:pPr algn="ctr"/>
            <a:endParaRPr lang="en-US" sz="3700" b="1" dirty="0">
              <a:solidFill>
                <a:schemeClr val="accent1"/>
              </a:solidFill>
            </a:endParaRPr>
          </a:p>
          <a:p>
            <a:pPr algn="ctr"/>
            <a:endParaRPr lang="en-US" sz="3700" b="1" dirty="0">
              <a:solidFill>
                <a:schemeClr val="accent1"/>
              </a:solidFill>
            </a:endParaRPr>
          </a:p>
          <a:p>
            <a:pPr algn="ctr"/>
            <a:endParaRPr lang="en-US" sz="4400" b="1" dirty="0">
              <a:solidFill>
                <a:schemeClr val="accent1"/>
              </a:solidFill>
            </a:endParaRPr>
          </a:p>
          <a:p>
            <a:pPr algn="ctr">
              <a:lnSpc>
                <a:spcPct val="90000"/>
              </a:lnSpc>
              <a:spcBef>
                <a:spcPct val="0"/>
              </a:spcBef>
              <a:spcAft>
                <a:spcPts val="600"/>
              </a:spcAft>
            </a:pPr>
            <a:r>
              <a:rPr lang="en-US" sz="4800" b="1" dirty="0">
                <a:solidFill>
                  <a:srgbClr val="A5300F"/>
                </a:solidFill>
              </a:rPr>
              <a:t>How to Object to a Licence Application</a:t>
            </a:r>
          </a:p>
        </p:txBody>
      </p:sp>
    </p:spTree>
    <p:extLst>
      <p:ext uri="{BB962C8B-B14F-4D97-AF65-F5344CB8AC3E}">
        <p14:creationId xmlns:p14="http://schemas.microsoft.com/office/powerpoint/2010/main" val="38426581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9C8C6C6-0981-5EA0-11E7-50CDEFA21D1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9" name="Freeform: Shape 8">
              <a:extLst>
                <a:ext uri="{FF2B5EF4-FFF2-40B4-BE49-F238E27FC236}">
                  <a16:creationId xmlns:a16="http://schemas.microsoft.com/office/drawing/2014/main" id="{755DA9BA-0CAA-1698-5EF6-721AFE7824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2355655-0BA3-3CFB-65BE-4B1B34BEF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DE30BD2B-724A-5D5B-24A4-4213E47EAA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5115F4DC-A3E2-2667-951B-DC2D8C1771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Diagram 1">
            <a:extLst>
              <a:ext uri="{FF2B5EF4-FFF2-40B4-BE49-F238E27FC236}">
                <a16:creationId xmlns:a16="http://schemas.microsoft.com/office/drawing/2014/main" id="{162B3A89-779B-3407-FEBF-6D04E77920C0}"/>
              </a:ext>
            </a:extLst>
          </p:cNvPr>
          <p:cNvGraphicFramePr/>
          <p:nvPr>
            <p:extLst>
              <p:ext uri="{D42A27DB-BD31-4B8C-83A1-F6EECF244321}">
                <p14:modId xmlns:p14="http://schemas.microsoft.com/office/powerpoint/2010/main" val="3229398886"/>
              </p:ext>
            </p:extLst>
          </p:nvPr>
        </p:nvGraphicFramePr>
        <p:xfrm>
          <a:off x="200197" y="719666"/>
          <a:ext cx="11711987" cy="55762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AF360AF2-953A-1279-9D5A-23BF78DC04FF}"/>
              </a:ext>
            </a:extLst>
          </p:cNvPr>
          <p:cNvSpPr txBox="1"/>
          <p:nvPr/>
        </p:nvSpPr>
        <p:spPr>
          <a:xfrm flipH="1">
            <a:off x="200196" y="707102"/>
            <a:ext cx="4042019" cy="757130"/>
          </a:xfrm>
          <a:prstGeom prst="rect">
            <a:avLst/>
          </a:prstGeom>
          <a:noFill/>
        </p:spPr>
        <p:txBody>
          <a:bodyPr wrap="square" rtlCol="0">
            <a:spAutoFit/>
          </a:bodyPr>
          <a:lstStyle/>
          <a:p>
            <a:pPr>
              <a:lnSpc>
                <a:spcPct val="90000"/>
              </a:lnSpc>
              <a:spcBef>
                <a:spcPct val="0"/>
              </a:spcBef>
              <a:spcAft>
                <a:spcPts val="600"/>
              </a:spcAft>
            </a:pPr>
            <a:r>
              <a:rPr lang="en-US" sz="4800" cap="all" dirty="0">
                <a:solidFill>
                  <a:schemeClr val="accent1"/>
                </a:solidFill>
              </a:rPr>
              <a:t>The process</a:t>
            </a:r>
            <a:endParaRPr lang="en-NZ" sz="4800" cap="all" dirty="0">
              <a:solidFill>
                <a:schemeClr val="accent1"/>
              </a:solidFill>
            </a:endParaRPr>
          </a:p>
        </p:txBody>
      </p:sp>
    </p:spTree>
    <p:extLst>
      <p:ext uri="{BB962C8B-B14F-4D97-AF65-F5344CB8AC3E}">
        <p14:creationId xmlns:p14="http://schemas.microsoft.com/office/powerpoint/2010/main" val="6158799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9C8C6C6-0981-5EA0-11E7-50CDEFA21D1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9" name="Freeform: Shape 8">
              <a:extLst>
                <a:ext uri="{FF2B5EF4-FFF2-40B4-BE49-F238E27FC236}">
                  <a16:creationId xmlns:a16="http://schemas.microsoft.com/office/drawing/2014/main" id="{755DA9BA-0CAA-1698-5EF6-721AFE7824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2355655-0BA3-3CFB-65BE-4B1B34BEF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DE30BD2B-724A-5D5B-24A4-4213E47EAA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5115F4DC-A3E2-2667-951B-DC2D8C1771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857F23B0-DF56-A9A6-C1E9-B7E833AF9E53}"/>
              </a:ext>
            </a:extLst>
          </p:cNvPr>
          <p:cNvSpPr txBox="1"/>
          <p:nvPr/>
        </p:nvSpPr>
        <p:spPr>
          <a:xfrm flipH="1">
            <a:off x="879421" y="707103"/>
            <a:ext cx="3757535" cy="757130"/>
          </a:xfrm>
          <a:prstGeom prst="rect">
            <a:avLst/>
          </a:prstGeom>
          <a:noFill/>
        </p:spPr>
        <p:txBody>
          <a:bodyPr wrap="square" rtlCol="0">
            <a:spAutoFit/>
          </a:bodyPr>
          <a:lstStyle/>
          <a:p>
            <a:pPr>
              <a:lnSpc>
                <a:spcPct val="90000"/>
              </a:lnSpc>
              <a:spcBef>
                <a:spcPct val="0"/>
              </a:spcBef>
              <a:spcAft>
                <a:spcPts val="600"/>
              </a:spcAft>
            </a:pPr>
            <a:r>
              <a:rPr lang="en-US" sz="4800" cap="all" dirty="0" err="1">
                <a:solidFill>
                  <a:schemeClr val="accent1"/>
                </a:solidFill>
              </a:rPr>
              <a:t>objectIONs</a:t>
            </a:r>
            <a:endParaRPr lang="en-NZ" sz="4800" cap="all" dirty="0">
              <a:solidFill>
                <a:schemeClr val="accent1"/>
              </a:solidFill>
            </a:endParaRPr>
          </a:p>
        </p:txBody>
      </p:sp>
      <p:sp>
        <p:nvSpPr>
          <p:cNvPr id="4" name="Content Placeholder 2">
            <a:extLst>
              <a:ext uri="{FF2B5EF4-FFF2-40B4-BE49-F238E27FC236}">
                <a16:creationId xmlns:a16="http://schemas.microsoft.com/office/drawing/2014/main" id="{3121A660-F455-B9F0-FBD7-0B849E963ABB}"/>
              </a:ext>
            </a:extLst>
          </p:cNvPr>
          <p:cNvSpPr txBox="1">
            <a:spLocks/>
          </p:cNvSpPr>
          <p:nvPr/>
        </p:nvSpPr>
        <p:spPr>
          <a:xfrm>
            <a:off x="879423" y="1773836"/>
            <a:ext cx="10433156" cy="458342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Communities can </a:t>
            </a:r>
            <a:r>
              <a:rPr lang="en-US" dirty="0">
                <a:solidFill>
                  <a:srgbClr val="A5300F"/>
                </a:solidFill>
              </a:rPr>
              <a:t>object</a:t>
            </a:r>
            <a:r>
              <a:rPr lang="en-US" dirty="0"/>
              <a:t> to licence applications under:</a:t>
            </a:r>
          </a:p>
          <a:p>
            <a:pPr marL="0" indent="0">
              <a:buNone/>
            </a:pPr>
            <a:r>
              <a:rPr lang="en-US" dirty="0"/>
              <a:t>- section </a:t>
            </a:r>
            <a:r>
              <a:rPr lang="en-US" dirty="0">
                <a:solidFill>
                  <a:srgbClr val="A5300F"/>
                </a:solidFill>
              </a:rPr>
              <a:t>105 for new licences</a:t>
            </a:r>
          </a:p>
          <a:p>
            <a:pPr marL="0" indent="0">
              <a:buNone/>
            </a:pPr>
            <a:r>
              <a:rPr lang="en-US" dirty="0"/>
              <a:t>- section </a:t>
            </a:r>
            <a:r>
              <a:rPr lang="en-US" dirty="0">
                <a:solidFill>
                  <a:srgbClr val="A5300F"/>
                </a:solidFill>
              </a:rPr>
              <a:t>131 for renewals</a:t>
            </a:r>
            <a:r>
              <a:rPr lang="en-US" dirty="0"/>
              <a:t>, and</a:t>
            </a:r>
          </a:p>
          <a:p>
            <a:pPr marL="0" indent="0">
              <a:buNone/>
            </a:pPr>
            <a:endParaRPr lang="en-US" dirty="0"/>
          </a:p>
          <a:p>
            <a:pPr marL="0" indent="0">
              <a:buNone/>
            </a:pPr>
            <a:r>
              <a:rPr lang="en-US" dirty="0"/>
              <a:t>WITHIN </a:t>
            </a:r>
            <a:r>
              <a:rPr lang="en-US" dirty="0">
                <a:solidFill>
                  <a:srgbClr val="A5300F"/>
                </a:solidFill>
              </a:rPr>
              <a:t>25 WORKING DAYS </a:t>
            </a:r>
            <a:r>
              <a:rPr lang="en-US" dirty="0"/>
              <a:t>OF NOTIFICATION </a:t>
            </a:r>
          </a:p>
          <a:p>
            <a:pPr marL="514350" indent="-514350">
              <a:buFont typeface="+mj-lt"/>
              <a:buAutoNum type="arabicPeriod"/>
            </a:pPr>
            <a:r>
              <a:rPr lang="en-US" dirty="0"/>
              <a:t>Provide </a:t>
            </a:r>
            <a:r>
              <a:rPr lang="en-US" dirty="0">
                <a:solidFill>
                  <a:srgbClr val="A5300F"/>
                </a:solidFill>
              </a:rPr>
              <a:t>contact</a:t>
            </a:r>
            <a:r>
              <a:rPr lang="en-US" dirty="0"/>
              <a:t> </a:t>
            </a:r>
            <a:r>
              <a:rPr lang="en-US" dirty="0">
                <a:solidFill>
                  <a:srgbClr val="A5300F"/>
                </a:solidFill>
              </a:rPr>
              <a:t>details</a:t>
            </a:r>
            <a:r>
              <a:rPr lang="en-US" dirty="0"/>
              <a:t> (name, email, phone, address)</a:t>
            </a:r>
          </a:p>
          <a:p>
            <a:pPr marL="457200" indent="-457200">
              <a:buFont typeface="+mj-lt"/>
              <a:buAutoNum type="arabicPeriod"/>
            </a:pPr>
            <a:r>
              <a:rPr lang="en-US" dirty="0"/>
              <a:t>Specify the </a:t>
            </a:r>
            <a:r>
              <a:rPr lang="en-US" dirty="0">
                <a:solidFill>
                  <a:srgbClr val="A5300F"/>
                </a:solidFill>
              </a:rPr>
              <a:t>grounds</a:t>
            </a:r>
            <a:r>
              <a:rPr lang="en-US" dirty="0"/>
              <a:t> in the Act on which they object</a:t>
            </a:r>
          </a:p>
          <a:p>
            <a:pPr marL="457200" indent="-457200">
              <a:buFont typeface="+mj-lt"/>
              <a:buAutoNum type="arabicPeriod"/>
            </a:pPr>
            <a:r>
              <a:rPr lang="en-US" dirty="0">
                <a:solidFill>
                  <a:srgbClr val="A5300F"/>
                </a:solidFill>
              </a:rPr>
              <a:t>Sign and date </a:t>
            </a:r>
            <a:r>
              <a:rPr lang="en-US" dirty="0"/>
              <a:t>the objection</a:t>
            </a:r>
          </a:p>
        </p:txBody>
      </p:sp>
    </p:spTree>
    <p:extLst>
      <p:ext uri="{BB962C8B-B14F-4D97-AF65-F5344CB8AC3E}">
        <p14:creationId xmlns:p14="http://schemas.microsoft.com/office/powerpoint/2010/main" val="16403531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73C16B-803B-4744-9645-AE4B87DB93FE}"/>
              </a:ext>
            </a:extLst>
          </p:cNvPr>
          <p:cNvSpPr>
            <a:spLocks noGrp="1"/>
          </p:cNvSpPr>
          <p:nvPr>
            <p:ph idx="1"/>
          </p:nvPr>
        </p:nvSpPr>
        <p:spPr/>
        <p:txBody>
          <a:bodyPr>
            <a:normAutofit fontScale="92500" lnSpcReduction="10000"/>
          </a:bodyPr>
          <a:lstStyle/>
          <a:p>
            <a:r>
              <a:rPr lang="en-NZ" dirty="0"/>
              <a:t>DLCs want to hear why communities are concerned</a:t>
            </a:r>
          </a:p>
          <a:p>
            <a:r>
              <a:rPr lang="en-NZ" dirty="0"/>
              <a:t>Communities can express</a:t>
            </a:r>
            <a:r>
              <a:rPr lang="en-NZ" dirty="0">
                <a:solidFill>
                  <a:srgbClr val="A5300F"/>
                </a:solidFill>
              </a:rPr>
              <a:t> real-life </a:t>
            </a:r>
            <a:r>
              <a:rPr lang="en-NZ" dirty="0"/>
              <a:t>issues they may face which aren’t captured with statistics or data</a:t>
            </a:r>
          </a:p>
          <a:p>
            <a:r>
              <a:rPr lang="en-NZ" dirty="0"/>
              <a:t>Objections can discuss positive things in the community that could be negatively impacted or made worse</a:t>
            </a:r>
          </a:p>
          <a:p>
            <a:r>
              <a:rPr lang="en-US" dirty="0"/>
              <a:t>Later in the process, if evidence is sensitive, a non-publication order can be requested to help protect privacy</a:t>
            </a:r>
          </a:p>
          <a:p>
            <a:r>
              <a:rPr lang="en-NZ" dirty="0"/>
              <a:t>Community objectors can object to the licence being granted in its entirety </a:t>
            </a:r>
            <a:r>
              <a:rPr lang="en-NZ" b="1" dirty="0">
                <a:solidFill>
                  <a:srgbClr val="A5300F"/>
                </a:solidFill>
              </a:rPr>
              <a:t>AND ALSO </a:t>
            </a:r>
            <a:r>
              <a:rPr lang="en-NZ" dirty="0"/>
              <a:t>request conditions be attached to it</a:t>
            </a:r>
          </a:p>
          <a:p>
            <a:r>
              <a:rPr lang="en-NZ" dirty="0"/>
              <a:t>Objections only need to be a brief outline of concerns, which are expanded on later within evidence</a:t>
            </a:r>
          </a:p>
        </p:txBody>
      </p:sp>
      <p:grpSp>
        <p:nvGrpSpPr>
          <p:cNvPr id="4" name="Group 3">
            <a:extLst>
              <a:ext uri="{FF2B5EF4-FFF2-40B4-BE49-F238E27FC236}">
                <a16:creationId xmlns:a16="http://schemas.microsoft.com/office/drawing/2014/main" id="{2E10406E-29D4-E071-4788-1857C4CA679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10" name="Freeform: Shape 9">
              <a:extLst>
                <a:ext uri="{FF2B5EF4-FFF2-40B4-BE49-F238E27FC236}">
                  <a16:creationId xmlns:a16="http://schemas.microsoft.com/office/drawing/2014/main" id="{3EB73D71-ED69-1112-8828-F69F777CB2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0D0D54-0165-2FEA-7D03-C4123E8F7D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Rectangle 11">
            <a:extLst>
              <a:ext uri="{FF2B5EF4-FFF2-40B4-BE49-F238E27FC236}">
                <a16:creationId xmlns:a16="http://schemas.microsoft.com/office/drawing/2014/main" id="{271B4D2C-264D-31E5-2146-57DE6F3EE6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F6AF4955-CB4C-064D-7AC5-B520536A10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390F4203-C7F8-6646-9159-CC4DB3B3FDAE}"/>
              </a:ext>
            </a:extLst>
          </p:cNvPr>
          <p:cNvSpPr txBox="1"/>
          <p:nvPr/>
        </p:nvSpPr>
        <p:spPr>
          <a:xfrm flipH="1">
            <a:off x="838200" y="707103"/>
            <a:ext cx="9060304" cy="757130"/>
          </a:xfrm>
          <a:prstGeom prst="rect">
            <a:avLst/>
          </a:prstGeom>
          <a:noFill/>
        </p:spPr>
        <p:txBody>
          <a:bodyPr wrap="square" rtlCol="0">
            <a:spAutoFit/>
          </a:bodyPr>
          <a:lstStyle/>
          <a:p>
            <a:pPr>
              <a:lnSpc>
                <a:spcPct val="90000"/>
              </a:lnSpc>
              <a:spcBef>
                <a:spcPct val="0"/>
              </a:spcBef>
              <a:spcAft>
                <a:spcPts val="600"/>
              </a:spcAft>
            </a:pPr>
            <a:r>
              <a:rPr lang="en-US" sz="4800" cap="all" dirty="0">
                <a:solidFill>
                  <a:schemeClr val="accent1"/>
                </a:solidFill>
              </a:rPr>
              <a:t>Further context…</a:t>
            </a:r>
            <a:endParaRPr lang="en-NZ" sz="4800" cap="all" dirty="0">
              <a:solidFill>
                <a:schemeClr val="accent1"/>
              </a:solidFill>
            </a:endParaRPr>
          </a:p>
        </p:txBody>
      </p:sp>
    </p:spTree>
    <p:extLst>
      <p:ext uri="{BB962C8B-B14F-4D97-AF65-F5344CB8AC3E}">
        <p14:creationId xmlns:p14="http://schemas.microsoft.com/office/powerpoint/2010/main" val="41124867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961566-9080-5E32-335D-E24B9CD5F949}"/>
              </a:ext>
            </a:extLst>
          </p:cNvPr>
          <p:cNvSpPr txBox="1"/>
          <p:nvPr/>
        </p:nvSpPr>
        <p:spPr>
          <a:xfrm>
            <a:off x="1039318" y="2440403"/>
            <a:ext cx="10265773" cy="1815882"/>
          </a:xfrm>
          <a:prstGeom prst="rect">
            <a:avLst/>
          </a:prstGeom>
          <a:noFill/>
        </p:spPr>
        <p:txBody>
          <a:bodyPr wrap="square" rtlCol="0">
            <a:spAutoFit/>
          </a:bodyPr>
          <a:lstStyle/>
          <a:p>
            <a:r>
              <a:rPr lang="en-NZ" sz="2800" dirty="0"/>
              <a:t>…provide detailed evidence</a:t>
            </a:r>
          </a:p>
          <a:p>
            <a:r>
              <a:rPr lang="en-NZ" sz="2800" dirty="0"/>
              <a:t>…confirm attendance at the hearing</a:t>
            </a:r>
          </a:p>
          <a:p>
            <a:r>
              <a:rPr lang="en-NZ" sz="2800" dirty="0"/>
              <a:t>…be sent to the applicant</a:t>
            </a:r>
          </a:p>
          <a:p>
            <a:r>
              <a:rPr lang="en-NZ" sz="2800" dirty="0"/>
              <a:t>…include any filing fees (participation is free for the community)</a:t>
            </a:r>
          </a:p>
        </p:txBody>
      </p:sp>
      <p:grpSp>
        <p:nvGrpSpPr>
          <p:cNvPr id="3" name="Group 2">
            <a:extLst>
              <a:ext uri="{FF2B5EF4-FFF2-40B4-BE49-F238E27FC236}">
                <a16:creationId xmlns:a16="http://schemas.microsoft.com/office/drawing/2014/main" id="{02AEFAB8-0194-8696-0532-5FDB4770040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4" name="Freeform: Shape 3">
              <a:extLst>
                <a:ext uri="{FF2B5EF4-FFF2-40B4-BE49-F238E27FC236}">
                  <a16:creationId xmlns:a16="http://schemas.microsoft.com/office/drawing/2014/main" id="{44528A0A-D2B2-9A4F-97DF-AB2BC9152A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1C9DC210-D1CD-B17C-F985-AC948FE188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Rectangle 5">
            <a:extLst>
              <a:ext uri="{FF2B5EF4-FFF2-40B4-BE49-F238E27FC236}">
                <a16:creationId xmlns:a16="http://schemas.microsoft.com/office/drawing/2014/main" id="{BD83CE43-2345-16C9-819C-B33A8F930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a:extLst>
              <a:ext uri="{FF2B5EF4-FFF2-40B4-BE49-F238E27FC236}">
                <a16:creationId xmlns:a16="http://schemas.microsoft.com/office/drawing/2014/main" id="{82688EB6-3C42-55DE-B295-F3AE16E314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F613EAEF-409C-0BB3-CFE5-55E445E579C7}"/>
              </a:ext>
            </a:extLst>
          </p:cNvPr>
          <p:cNvSpPr txBox="1"/>
          <p:nvPr/>
        </p:nvSpPr>
        <p:spPr>
          <a:xfrm flipH="1">
            <a:off x="1039317" y="707103"/>
            <a:ext cx="7729927" cy="1421928"/>
          </a:xfrm>
          <a:prstGeom prst="rect">
            <a:avLst/>
          </a:prstGeom>
          <a:noFill/>
        </p:spPr>
        <p:txBody>
          <a:bodyPr wrap="square" rtlCol="0">
            <a:spAutoFit/>
          </a:bodyPr>
          <a:lstStyle/>
          <a:p>
            <a:pPr>
              <a:lnSpc>
                <a:spcPct val="90000"/>
              </a:lnSpc>
              <a:spcBef>
                <a:spcPct val="0"/>
              </a:spcBef>
              <a:spcAft>
                <a:spcPts val="600"/>
              </a:spcAft>
            </a:pPr>
            <a:r>
              <a:rPr lang="en-US" sz="4800" cap="all" dirty="0">
                <a:solidFill>
                  <a:schemeClr val="accent1"/>
                </a:solidFill>
              </a:rPr>
              <a:t>Objections do not need to…</a:t>
            </a:r>
            <a:endParaRPr lang="en-NZ" sz="4800" cap="all" dirty="0">
              <a:solidFill>
                <a:schemeClr val="accent1"/>
              </a:solidFill>
            </a:endParaRPr>
          </a:p>
        </p:txBody>
      </p:sp>
    </p:spTree>
    <p:extLst>
      <p:ext uri="{BB962C8B-B14F-4D97-AF65-F5344CB8AC3E}">
        <p14:creationId xmlns:p14="http://schemas.microsoft.com/office/powerpoint/2010/main" val="14864639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7426706858FC4990FB6501CFB032F3" ma:contentTypeVersion="16" ma:contentTypeDescription="Create a new document." ma:contentTypeScope="" ma:versionID="aa9c8c846288621f3ecda8e365e29fa9">
  <xsd:schema xmlns:xsd="http://www.w3.org/2001/XMLSchema" xmlns:xs="http://www.w3.org/2001/XMLSchema" xmlns:p="http://schemas.microsoft.com/office/2006/metadata/properties" xmlns:ns2="9157a0fa-d2bc-4b8a-8c6b-721ac88ab200" xmlns:ns3="98b2d3c6-294a-4b7c-8f06-dcac3f5ce916" targetNamespace="http://schemas.microsoft.com/office/2006/metadata/properties" ma:root="true" ma:fieldsID="54aab1570f266ddf8b59cca562bc29b5" ns2:_="" ns3:_="">
    <xsd:import namespace="9157a0fa-d2bc-4b8a-8c6b-721ac88ab200"/>
    <xsd:import namespace="98b2d3c6-294a-4b7c-8f06-dcac3f5ce91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DateTaken" minOccurs="0"/>
                <xsd:element ref="ns3:SharedWithUsers" minOccurs="0"/>
                <xsd:element ref="ns3:SharedWithDetails"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57a0fa-d2bc-4b8a-8c6b-721ac88ab2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c43e92a1-7ed6-486d-b11f-56dddda8c1b5"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2d3c6-294a-4b7c-8f06-dcac3f5ce916"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6be61af9-8c21-4558-a6e7-1677d9ff3069}" ma:internalName="TaxCatchAll" ma:showField="CatchAllData" ma:web="98b2d3c6-294a-4b7c-8f06-dcac3f5ce916">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157a0fa-d2bc-4b8a-8c6b-721ac88ab200">
      <Terms xmlns="http://schemas.microsoft.com/office/infopath/2007/PartnerControls"/>
    </lcf76f155ced4ddcb4097134ff3c332f>
    <TaxCatchAll xmlns="98b2d3c6-294a-4b7c-8f06-dcac3f5ce916" xsi:nil="true"/>
  </documentManagement>
</p:properties>
</file>

<file path=customXml/itemProps1.xml><?xml version="1.0" encoding="utf-8"?>
<ds:datastoreItem xmlns:ds="http://schemas.openxmlformats.org/officeDocument/2006/customXml" ds:itemID="{8D5ABA2D-6892-4D26-B6ED-96167CABC3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157a0fa-d2bc-4b8a-8c6b-721ac88ab200"/>
    <ds:schemaRef ds:uri="98b2d3c6-294a-4b7c-8f06-dcac3f5ce9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F3D64E2-D5FA-4F61-9487-C0EB0B4A8746}">
  <ds:schemaRefs>
    <ds:schemaRef ds:uri="http://schemas.microsoft.com/sharepoint/v3/contenttype/forms"/>
  </ds:schemaRefs>
</ds:datastoreItem>
</file>

<file path=customXml/itemProps3.xml><?xml version="1.0" encoding="utf-8"?>
<ds:datastoreItem xmlns:ds="http://schemas.openxmlformats.org/officeDocument/2006/customXml" ds:itemID="{27EA76CA-8885-40F7-A8FF-87DEC053C9D6}">
  <ds:schemaRefs>
    <ds:schemaRef ds:uri="http://purl.org/dc/dcmitype/"/>
    <ds:schemaRef ds:uri="http://purl.org/dc/elements/1.1/"/>
    <ds:schemaRef ds:uri="http://schemas.microsoft.com/office/infopath/2007/PartnerControls"/>
    <ds:schemaRef ds:uri="http://schemas.microsoft.com/office/2006/metadata/properties"/>
    <ds:schemaRef ds:uri="http://www.w3.org/XML/1998/namespace"/>
    <ds:schemaRef ds:uri="98b2d3c6-294a-4b7c-8f06-dcac3f5ce916"/>
    <ds:schemaRef ds:uri="http://schemas.microsoft.com/office/2006/documentManagement/types"/>
    <ds:schemaRef ds:uri="http://schemas.openxmlformats.org/package/2006/metadata/core-properties"/>
    <ds:schemaRef ds:uri="9157a0fa-d2bc-4b8a-8c6b-721ac88ab200"/>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11581</TotalTime>
  <Words>2640</Words>
  <Application>Microsoft Office PowerPoint</Application>
  <PresentationFormat>Widescreen</PresentationFormat>
  <Paragraphs>205</Paragraphs>
  <Slides>28</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Grounds for objecting S105 NEW LICENCES</vt:lpstr>
      <vt:lpstr>Grounds for objecting S131 LICENCE renewals</vt:lpstr>
      <vt:lpstr>PowerPoint Presentation</vt:lpstr>
      <vt:lpstr>The object of the act</vt:lpstr>
      <vt:lpstr>SUITABILTY OF THE APPLICANT</vt:lpstr>
      <vt:lpstr>Amenity and good order</vt:lpstr>
      <vt:lpstr>Amenity and good order</vt:lpstr>
      <vt:lpstr>Days and hours</vt:lpstr>
      <vt:lpstr>Design and layout</vt:lpstr>
      <vt:lpstr>Sale of other goods and services</vt:lpstr>
      <vt:lpstr>Staff and systems</vt:lpstr>
      <vt:lpstr>Local alcohol policy</vt:lpstr>
      <vt:lpstr>next steps</vt:lpstr>
      <vt:lpstr>AGENCIES that REPORT of licence applications</vt:lpstr>
      <vt:lpstr>OBJECTIONS NEED TO BE BACKED BY EVIDENCE</vt:lpstr>
      <vt:lpstr>Privacy </vt:lpstr>
      <vt:lpstr>2022 Licence Application Statistics  (on and off licences, new and renewals)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Durham</dc:creator>
  <cp:lastModifiedBy>Jessica Durham</cp:lastModifiedBy>
  <cp:revision>37</cp:revision>
  <dcterms:created xsi:type="dcterms:W3CDTF">2022-10-19T06:09:51Z</dcterms:created>
  <dcterms:modified xsi:type="dcterms:W3CDTF">2023-11-20T21:47:30Z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0x010100C57426706858FC4990FB6501CFB032F3</vt:lpwstr>
  </property>
  <property fmtid="{D5CDD505-2E9C-101B-9397-08002B2CF9AE}" pid="3" name="MediaServiceImageTags">
    <vt:lpwstr/>
  </property>
</Properties>
</file>